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87"/>
  </p:notesMasterIdLst>
  <p:handoutMasterIdLst>
    <p:handoutMasterId r:id="rId88"/>
  </p:handoutMasterIdLst>
  <p:sldIdLst>
    <p:sldId id="256" r:id="rId2"/>
    <p:sldId id="337" r:id="rId3"/>
    <p:sldId id="338" r:id="rId4"/>
    <p:sldId id="339" r:id="rId5"/>
    <p:sldId id="361" r:id="rId6"/>
    <p:sldId id="365" r:id="rId7"/>
    <p:sldId id="340" r:id="rId8"/>
    <p:sldId id="341" r:id="rId9"/>
    <p:sldId id="353" r:id="rId10"/>
    <p:sldId id="347" r:id="rId11"/>
    <p:sldId id="343" r:id="rId12"/>
    <p:sldId id="443" r:id="rId13"/>
    <p:sldId id="356" r:id="rId14"/>
    <p:sldId id="357" r:id="rId15"/>
    <p:sldId id="348" r:id="rId16"/>
    <p:sldId id="349" r:id="rId17"/>
    <p:sldId id="346" r:id="rId18"/>
    <p:sldId id="350" r:id="rId19"/>
    <p:sldId id="345" r:id="rId20"/>
    <p:sldId id="442" r:id="rId21"/>
    <p:sldId id="363" r:id="rId22"/>
    <p:sldId id="362" r:id="rId23"/>
    <p:sldId id="364" r:id="rId24"/>
    <p:sldId id="444" r:id="rId25"/>
    <p:sldId id="371" r:id="rId26"/>
    <p:sldId id="372" r:id="rId27"/>
    <p:sldId id="379" r:id="rId28"/>
    <p:sldId id="445" r:id="rId29"/>
    <p:sldId id="383" r:id="rId30"/>
    <p:sldId id="446" r:id="rId31"/>
    <p:sldId id="447" r:id="rId32"/>
    <p:sldId id="448" r:id="rId33"/>
    <p:sldId id="449" r:id="rId34"/>
    <p:sldId id="450" r:id="rId35"/>
    <p:sldId id="451" r:id="rId36"/>
    <p:sldId id="380" r:id="rId37"/>
    <p:sldId id="454" r:id="rId38"/>
    <p:sldId id="399" r:id="rId39"/>
    <p:sldId id="452" r:id="rId40"/>
    <p:sldId id="495" r:id="rId41"/>
    <p:sldId id="453" r:id="rId42"/>
    <p:sldId id="384" r:id="rId43"/>
    <p:sldId id="402" r:id="rId44"/>
    <p:sldId id="404" r:id="rId45"/>
    <p:sldId id="408" r:id="rId46"/>
    <p:sldId id="415" r:id="rId47"/>
    <p:sldId id="417" r:id="rId48"/>
    <p:sldId id="421" r:id="rId49"/>
    <p:sldId id="423" r:id="rId50"/>
    <p:sldId id="425" r:id="rId51"/>
    <p:sldId id="455" r:id="rId52"/>
    <p:sldId id="456" r:id="rId53"/>
    <p:sldId id="458" r:id="rId54"/>
    <p:sldId id="459" r:id="rId55"/>
    <p:sldId id="460" r:id="rId56"/>
    <p:sldId id="461" r:id="rId57"/>
    <p:sldId id="464" r:id="rId58"/>
    <p:sldId id="462" r:id="rId59"/>
    <p:sldId id="499" r:id="rId60"/>
    <p:sldId id="496" r:id="rId61"/>
    <p:sldId id="497" r:id="rId62"/>
    <p:sldId id="498" r:id="rId63"/>
    <p:sldId id="500" r:id="rId64"/>
    <p:sldId id="501" r:id="rId65"/>
    <p:sldId id="493" r:id="rId66"/>
    <p:sldId id="494" r:id="rId67"/>
    <p:sldId id="503" r:id="rId68"/>
    <p:sldId id="466" r:id="rId69"/>
    <p:sldId id="467" r:id="rId70"/>
    <p:sldId id="468" r:id="rId71"/>
    <p:sldId id="469" r:id="rId72"/>
    <p:sldId id="472" r:id="rId73"/>
    <p:sldId id="473" r:id="rId74"/>
    <p:sldId id="474" r:id="rId75"/>
    <p:sldId id="476" r:id="rId76"/>
    <p:sldId id="478" r:id="rId77"/>
    <p:sldId id="479" r:id="rId78"/>
    <p:sldId id="481" r:id="rId79"/>
    <p:sldId id="487" r:id="rId80"/>
    <p:sldId id="488" r:id="rId81"/>
    <p:sldId id="489" r:id="rId82"/>
    <p:sldId id="490" r:id="rId83"/>
    <p:sldId id="355" r:id="rId84"/>
    <p:sldId id="504" r:id="rId85"/>
    <p:sldId id="291" r:id="rId86"/>
  </p:sldIdLst>
  <p:sldSz cx="9144000" cy="6858000" type="screen4x3"/>
  <p:notesSz cx="6858000" cy="9144000"/>
  <p:custDataLst>
    <p:tags r:id="rId89"/>
  </p:custDataLst>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5708" autoAdjust="0"/>
  </p:normalViewPr>
  <p:slideViewPr>
    <p:cSldViewPr snapToGrid="0" snapToObjects="1">
      <p:cViewPr>
        <p:scale>
          <a:sx n="80" d="100"/>
          <a:sy n="80" d="100"/>
        </p:scale>
        <p:origin x="-792" y="-546"/>
      </p:cViewPr>
      <p:guideLst>
        <p:guide orient="horz" pos="72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90" d="100"/>
        <a:sy n="90" d="100"/>
      </p:scale>
      <p:origin x="0" y="117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106F5-8C56-4842-A8A3-81A0B69B1B2A}"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5E3F1CE-B5FD-4D10-9537-76CB946C1754}">
      <dgm:prSet phldrT="[Text]"/>
      <dgm:spPr/>
      <dgm:t>
        <a:bodyPr/>
        <a:lstStyle/>
        <a:p>
          <a:r>
            <a:rPr lang="en-US" dirty="0" smtClean="0"/>
            <a:t>Design</a:t>
          </a:r>
          <a:endParaRPr lang="en-US" dirty="0"/>
        </a:p>
      </dgm:t>
    </dgm:pt>
    <dgm:pt modelId="{D9DC582C-D830-45C2-8985-AE1D4AE85959}" type="parTrans" cxnId="{18B94020-35E9-4C61-937D-6ACCFB2882E2}">
      <dgm:prSet/>
      <dgm:spPr/>
      <dgm:t>
        <a:bodyPr/>
        <a:lstStyle/>
        <a:p>
          <a:endParaRPr lang="en-US"/>
        </a:p>
      </dgm:t>
    </dgm:pt>
    <dgm:pt modelId="{9B7EB4FC-49C0-435C-874D-4AFFCDB6E032}" type="sibTrans" cxnId="{18B94020-35E9-4C61-937D-6ACCFB2882E2}">
      <dgm:prSet/>
      <dgm:spPr/>
      <dgm:t>
        <a:bodyPr/>
        <a:lstStyle/>
        <a:p>
          <a:endParaRPr lang="en-US"/>
        </a:p>
      </dgm:t>
    </dgm:pt>
    <dgm:pt modelId="{C79B43D6-55B7-4BCE-9059-743DB66491A9}">
      <dgm:prSet phldrT="[Text]"/>
      <dgm:spPr/>
      <dgm:t>
        <a:bodyPr/>
        <a:lstStyle/>
        <a:p>
          <a:r>
            <a:rPr lang="en-US" dirty="0" smtClean="0"/>
            <a:t>Mid-1960’s </a:t>
          </a:r>
          <a:r>
            <a:rPr lang="en-US" dirty="0" smtClean="0">
              <a:sym typeface="Symbol"/>
            </a:rPr>
            <a:t> present</a:t>
          </a:r>
          <a:endParaRPr lang="en-US" dirty="0"/>
        </a:p>
      </dgm:t>
    </dgm:pt>
    <dgm:pt modelId="{60C5B000-D8E2-4BE4-AAE0-F410E27DD6B2}" type="parTrans" cxnId="{98396ABE-E9DC-4E18-887F-0714D59F4F61}">
      <dgm:prSet/>
      <dgm:spPr/>
      <dgm:t>
        <a:bodyPr/>
        <a:lstStyle/>
        <a:p>
          <a:endParaRPr lang="en-US"/>
        </a:p>
      </dgm:t>
    </dgm:pt>
    <dgm:pt modelId="{F86ECB05-1AB3-402C-AC63-EF30FF2CDBAB}" type="sibTrans" cxnId="{98396ABE-E9DC-4E18-887F-0714D59F4F61}">
      <dgm:prSet/>
      <dgm:spPr/>
      <dgm:t>
        <a:bodyPr/>
        <a:lstStyle/>
        <a:p>
          <a:endParaRPr lang="en-US"/>
        </a:p>
      </dgm:t>
    </dgm:pt>
    <dgm:pt modelId="{F913A8AC-3849-43C2-A80B-D635BB07BFA5}">
      <dgm:prSet phldrT="[Text]"/>
      <dgm:spPr/>
      <dgm:t>
        <a:bodyPr/>
        <a:lstStyle/>
        <a:p>
          <a:r>
            <a:rPr lang="en-US" dirty="0" smtClean="0"/>
            <a:t>Architecture</a:t>
          </a:r>
          <a:endParaRPr lang="en-US" dirty="0"/>
        </a:p>
      </dgm:t>
    </dgm:pt>
    <dgm:pt modelId="{0CA3063F-F152-4EE2-B429-1F767FE17D5F}" type="parTrans" cxnId="{525C97CB-99B6-487F-963D-3262D2F29741}">
      <dgm:prSet/>
      <dgm:spPr/>
      <dgm:t>
        <a:bodyPr/>
        <a:lstStyle/>
        <a:p>
          <a:endParaRPr lang="en-US"/>
        </a:p>
      </dgm:t>
    </dgm:pt>
    <dgm:pt modelId="{CAF4E7D5-51B4-4ED7-8DAA-1F53F77A02F1}" type="sibTrans" cxnId="{525C97CB-99B6-487F-963D-3262D2F29741}">
      <dgm:prSet/>
      <dgm:spPr/>
      <dgm:t>
        <a:bodyPr/>
        <a:lstStyle/>
        <a:p>
          <a:endParaRPr lang="en-US"/>
        </a:p>
      </dgm:t>
    </dgm:pt>
    <dgm:pt modelId="{AFFF0E38-35D6-46B1-8381-ED1DD1A57539}">
      <dgm:prSet phldrT="[Text]"/>
      <dgm:spPr/>
      <dgm:t>
        <a:bodyPr/>
        <a:lstStyle/>
        <a:p>
          <a:r>
            <a:rPr lang="en-US" dirty="0" smtClean="0"/>
            <a:t>Mid-1990’s </a:t>
          </a:r>
          <a:r>
            <a:rPr lang="en-US" dirty="0" smtClean="0">
              <a:sym typeface="Symbol"/>
            </a:rPr>
            <a:t> present</a:t>
          </a:r>
          <a:endParaRPr lang="en-US" dirty="0"/>
        </a:p>
      </dgm:t>
    </dgm:pt>
    <dgm:pt modelId="{2BE00320-63A1-463A-90FD-B95B1CB19F82}" type="parTrans" cxnId="{7F7ECF17-12DD-411C-A1E7-6158C7B24DF2}">
      <dgm:prSet/>
      <dgm:spPr/>
      <dgm:t>
        <a:bodyPr/>
        <a:lstStyle/>
        <a:p>
          <a:endParaRPr lang="en-US"/>
        </a:p>
      </dgm:t>
    </dgm:pt>
    <dgm:pt modelId="{5F0F803D-9A69-457B-93D0-26EC19D97990}" type="sibTrans" cxnId="{7F7ECF17-12DD-411C-A1E7-6158C7B24DF2}">
      <dgm:prSet/>
      <dgm:spPr/>
      <dgm:t>
        <a:bodyPr/>
        <a:lstStyle/>
        <a:p>
          <a:endParaRPr lang="en-US"/>
        </a:p>
      </dgm:t>
    </dgm:pt>
    <dgm:pt modelId="{5B4FD5A7-664C-462B-8293-319EEEF6183F}">
      <dgm:prSet phldrT="[Text]"/>
      <dgm:spPr/>
      <dgm:t>
        <a:bodyPr/>
        <a:lstStyle/>
        <a:p>
          <a:r>
            <a:rPr lang="en-US" dirty="0" smtClean="0"/>
            <a:t>Structured design, information hiding, abstract data types, aspect-orientation, …</a:t>
          </a:r>
          <a:endParaRPr lang="en-US" dirty="0"/>
        </a:p>
      </dgm:t>
    </dgm:pt>
    <dgm:pt modelId="{FF55F35F-DECB-428D-9E39-FAC9508CAFC8}" type="parTrans" cxnId="{5AEDC50F-D50B-46F7-B21E-27082A2C15A3}">
      <dgm:prSet/>
      <dgm:spPr/>
      <dgm:t>
        <a:bodyPr/>
        <a:lstStyle/>
        <a:p>
          <a:endParaRPr lang="en-US"/>
        </a:p>
      </dgm:t>
    </dgm:pt>
    <dgm:pt modelId="{90C11C91-D176-4A48-8CB3-662322873A55}" type="sibTrans" cxnId="{5AEDC50F-D50B-46F7-B21E-27082A2C15A3}">
      <dgm:prSet/>
      <dgm:spPr/>
      <dgm:t>
        <a:bodyPr/>
        <a:lstStyle/>
        <a:p>
          <a:endParaRPr lang="en-US"/>
        </a:p>
      </dgm:t>
    </dgm:pt>
    <dgm:pt modelId="{65D21BE7-8B5B-4D98-9CCA-39FDB927CEEF}">
      <dgm:prSet phldrT="[Text]"/>
      <dgm:spPr/>
      <dgm:t>
        <a:bodyPr/>
        <a:lstStyle/>
        <a:p>
          <a:r>
            <a:rPr lang="en-US" dirty="0" smtClean="0"/>
            <a:t>Architectural styles, architecture description languages, patterns, frameworks, …</a:t>
          </a:r>
          <a:endParaRPr lang="en-US" dirty="0"/>
        </a:p>
      </dgm:t>
    </dgm:pt>
    <dgm:pt modelId="{F3779128-031C-4BBF-8CC3-AAADFDFC09C2}" type="parTrans" cxnId="{D766A0E9-0819-469E-AFE3-B6A9139D2B94}">
      <dgm:prSet/>
      <dgm:spPr/>
      <dgm:t>
        <a:bodyPr/>
        <a:lstStyle/>
        <a:p>
          <a:endParaRPr lang="en-US"/>
        </a:p>
      </dgm:t>
    </dgm:pt>
    <dgm:pt modelId="{DCE66612-7567-4AD8-B77C-3D241B9FD770}" type="sibTrans" cxnId="{D766A0E9-0819-469E-AFE3-B6A9139D2B94}">
      <dgm:prSet/>
      <dgm:spPr/>
      <dgm:t>
        <a:bodyPr/>
        <a:lstStyle/>
        <a:p>
          <a:endParaRPr lang="en-US"/>
        </a:p>
      </dgm:t>
    </dgm:pt>
    <dgm:pt modelId="{134D6A9C-7123-45BE-B3CB-BCA512BA953A}" type="pres">
      <dgm:prSet presAssocID="{F7C106F5-8C56-4842-A8A3-81A0B69B1B2A}" presName="linearFlow" presStyleCnt="0">
        <dgm:presLayoutVars>
          <dgm:dir/>
          <dgm:animLvl val="lvl"/>
          <dgm:resizeHandles val="exact"/>
        </dgm:presLayoutVars>
      </dgm:prSet>
      <dgm:spPr/>
      <dgm:t>
        <a:bodyPr/>
        <a:lstStyle/>
        <a:p>
          <a:endParaRPr lang="en-US"/>
        </a:p>
      </dgm:t>
    </dgm:pt>
    <dgm:pt modelId="{05600B0C-6EC1-41B4-93B3-5F6991B54E8E}" type="pres">
      <dgm:prSet presAssocID="{15E3F1CE-B5FD-4D10-9537-76CB946C1754}" presName="composite" presStyleCnt="0"/>
      <dgm:spPr/>
    </dgm:pt>
    <dgm:pt modelId="{2F1BF963-9FE6-422D-B35E-D6A1511440FA}" type="pres">
      <dgm:prSet presAssocID="{15E3F1CE-B5FD-4D10-9537-76CB946C1754}" presName="parentText" presStyleLbl="alignNode1" presStyleIdx="0" presStyleCnt="2">
        <dgm:presLayoutVars>
          <dgm:chMax val="1"/>
          <dgm:bulletEnabled val="1"/>
        </dgm:presLayoutVars>
      </dgm:prSet>
      <dgm:spPr/>
      <dgm:t>
        <a:bodyPr/>
        <a:lstStyle/>
        <a:p>
          <a:endParaRPr lang="en-US"/>
        </a:p>
      </dgm:t>
    </dgm:pt>
    <dgm:pt modelId="{BE41EB3F-B864-4478-84EE-A55E344E96BC}" type="pres">
      <dgm:prSet presAssocID="{15E3F1CE-B5FD-4D10-9537-76CB946C1754}" presName="descendantText" presStyleLbl="alignAcc1" presStyleIdx="0" presStyleCnt="2">
        <dgm:presLayoutVars>
          <dgm:bulletEnabled val="1"/>
        </dgm:presLayoutVars>
      </dgm:prSet>
      <dgm:spPr/>
      <dgm:t>
        <a:bodyPr/>
        <a:lstStyle/>
        <a:p>
          <a:endParaRPr lang="en-US"/>
        </a:p>
      </dgm:t>
    </dgm:pt>
    <dgm:pt modelId="{C09736C4-D268-4FAA-9D87-9609B6E8E526}" type="pres">
      <dgm:prSet presAssocID="{9B7EB4FC-49C0-435C-874D-4AFFCDB6E032}" presName="sp" presStyleCnt="0"/>
      <dgm:spPr/>
    </dgm:pt>
    <dgm:pt modelId="{166D1B91-041C-4BEC-970A-13CC5AA2996E}" type="pres">
      <dgm:prSet presAssocID="{F913A8AC-3849-43C2-A80B-D635BB07BFA5}" presName="composite" presStyleCnt="0"/>
      <dgm:spPr/>
    </dgm:pt>
    <dgm:pt modelId="{F84447E2-FB2D-44BC-B708-016529534CA1}" type="pres">
      <dgm:prSet presAssocID="{F913A8AC-3849-43C2-A80B-D635BB07BFA5}" presName="parentText" presStyleLbl="alignNode1" presStyleIdx="1" presStyleCnt="2">
        <dgm:presLayoutVars>
          <dgm:chMax val="1"/>
          <dgm:bulletEnabled val="1"/>
        </dgm:presLayoutVars>
      </dgm:prSet>
      <dgm:spPr/>
      <dgm:t>
        <a:bodyPr/>
        <a:lstStyle/>
        <a:p>
          <a:endParaRPr lang="en-US"/>
        </a:p>
      </dgm:t>
    </dgm:pt>
    <dgm:pt modelId="{A66AA061-2F4E-411F-9EF9-C62718CF896E}" type="pres">
      <dgm:prSet presAssocID="{F913A8AC-3849-43C2-A80B-D635BB07BFA5}" presName="descendantText" presStyleLbl="alignAcc1" presStyleIdx="1" presStyleCnt="2">
        <dgm:presLayoutVars>
          <dgm:bulletEnabled val="1"/>
        </dgm:presLayoutVars>
      </dgm:prSet>
      <dgm:spPr/>
      <dgm:t>
        <a:bodyPr/>
        <a:lstStyle/>
        <a:p>
          <a:endParaRPr lang="en-US"/>
        </a:p>
      </dgm:t>
    </dgm:pt>
  </dgm:ptLst>
  <dgm:cxnLst>
    <dgm:cxn modelId="{ECBF37E9-3F6C-436F-9732-F219C766F9E7}" type="presOf" srcId="{5B4FD5A7-664C-462B-8293-319EEEF6183F}" destId="{BE41EB3F-B864-4478-84EE-A55E344E96BC}" srcOrd="0" destOrd="1" presId="urn:microsoft.com/office/officeart/2005/8/layout/chevron2"/>
    <dgm:cxn modelId="{14CA2FAF-C9BB-44F6-953C-D878DB5ADC65}" type="presOf" srcId="{F7C106F5-8C56-4842-A8A3-81A0B69B1B2A}" destId="{134D6A9C-7123-45BE-B3CB-BCA512BA953A}" srcOrd="0" destOrd="0" presId="urn:microsoft.com/office/officeart/2005/8/layout/chevron2"/>
    <dgm:cxn modelId="{18B94020-35E9-4C61-937D-6ACCFB2882E2}" srcId="{F7C106F5-8C56-4842-A8A3-81A0B69B1B2A}" destId="{15E3F1CE-B5FD-4D10-9537-76CB946C1754}" srcOrd="0" destOrd="0" parTransId="{D9DC582C-D830-45C2-8985-AE1D4AE85959}" sibTransId="{9B7EB4FC-49C0-435C-874D-4AFFCDB6E032}"/>
    <dgm:cxn modelId="{D766A0E9-0819-469E-AFE3-B6A9139D2B94}" srcId="{F913A8AC-3849-43C2-A80B-D635BB07BFA5}" destId="{65D21BE7-8B5B-4D98-9CCA-39FDB927CEEF}" srcOrd="1" destOrd="0" parTransId="{F3779128-031C-4BBF-8CC3-AAADFDFC09C2}" sibTransId="{DCE66612-7567-4AD8-B77C-3D241B9FD770}"/>
    <dgm:cxn modelId="{7F7ECF17-12DD-411C-A1E7-6158C7B24DF2}" srcId="{F913A8AC-3849-43C2-A80B-D635BB07BFA5}" destId="{AFFF0E38-35D6-46B1-8381-ED1DD1A57539}" srcOrd="0" destOrd="0" parTransId="{2BE00320-63A1-463A-90FD-B95B1CB19F82}" sibTransId="{5F0F803D-9A69-457B-93D0-26EC19D97990}"/>
    <dgm:cxn modelId="{DDBF16DC-53C2-407F-BA24-0074E279BF4B}" type="presOf" srcId="{AFFF0E38-35D6-46B1-8381-ED1DD1A57539}" destId="{A66AA061-2F4E-411F-9EF9-C62718CF896E}" srcOrd="0" destOrd="0" presId="urn:microsoft.com/office/officeart/2005/8/layout/chevron2"/>
    <dgm:cxn modelId="{CEBA8B87-7898-4E11-8BA8-2210DA89AA94}" type="presOf" srcId="{15E3F1CE-B5FD-4D10-9537-76CB946C1754}" destId="{2F1BF963-9FE6-422D-B35E-D6A1511440FA}" srcOrd="0" destOrd="0" presId="urn:microsoft.com/office/officeart/2005/8/layout/chevron2"/>
    <dgm:cxn modelId="{AC12826D-A0FC-431F-AA4B-11A3A0390C3A}" type="presOf" srcId="{F913A8AC-3849-43C2-A80B-D635BB07BFA5}" destId="{F84447E2-FB2D-44BC-B708-016529534CA1}" srcOrd="0" destOrd="0" presId="urn:microsoft.com/office/officeart/2005/8/layout/chevron2"/>
    <dgm:cxn modelId="{5AEDC50F-D50B-46F7-B21E-27082A2C15A3}" srcId="{15E3F1CE-B5FD-4D10-9537-76CB946C1754}" destId="{5B4FD5A7-664C-462B-8293-319EEEF6183F}" srcOrd="1" destOrd="0" parTransId="{FF55F35F-DECB-428D-9E39-FAC9508CAFC8}" sibTransId="{90C11C91-D176-4A48-8CB3-662322873A55}"/>
    <dgm:cxn modelId="{525C97CB-99B6-487F-963D-3262D2F29741}" srcId="{F7C106F5-8C56-4842-A8A3-81A0B69B1B2A}" destId="{F913A8AC-3849-43C2-A80B-D635BB07BFA5}" srcOrd="1" destOrd="0" parTransId="{0CA3063F-F152-4EE2-B429-1F767FE17D5F}" sibTransId="{CAF4E7D5-51B4-4ED7-8DAA-1F53F77A02F1}"/>
    <dgm:cxn modelId="{70F99356-17F3-4EC8-A552-BC1F792FF54F}" type="presOf" srcId="{65D21BE7-8B5B-4D98-9CCA-39FDB927CEEF}" destId="{A66AA061-2F4E-411F-9EF9-C62718CF896E}" srcOrd="0" destOrd="1" presId="urn:microsoft.com/office/officeart/2005/8/layout/chevron2"/>
    <dgm:cxn modelId="{98396ABE-E9DC-4E18-887F-0714D59F4F61}" srcId="{15E3F1CE-B5FD-4D10-9537-76CB946C1754}" destId="{C79B43D6-55B7-4BCE-9059-743DB66491A9}" srcOrd="0" destOrd="0" parTransId="{60C5B000-D8E2-4BE4-AAE0-F410E27DD6B2}" sibTransId="{F86ECB05-1AB3-402C-AC63-EF30FF2CDBAB}"/>
    <dgm:cxn modelId="{D04DBF9B-287E-4AD3-BE15-2E0C8D6A5DE2}" type="presOf" srcId="{C79B43D6-55B7-4BCE-9059-743DB66491A9}" destId="{BE41EB3F-B864-4478-84EE-A55E344E96BC}" srcOrd="0" destOrd="0" presId="urn:microsoft.com/office/officeart/2005/8/layout/chevron2"/>
    <dgm:cxn modelId="{00EFEF03-A424-466E-BA1F-A5A1FAC78222}" type="presParOf" srcId="{134D6A9C-7123-45BE-B3CB-BCA512BA953A}" destId="{05600B0C-6EC1-41B4-93B3-5F6991B54E8E}" srcOrd="0" destOrd="0" presId="urn:microsoft.com/office/officeart/2005/8/layout/chevron2"/>
    <dgm:cxn modelId="{9A302835-B55F-4BA5-9FF8-E8DBD3AE50F9}" type="presParOf" srcId="{05600B0C-6EC1-41B4-93B3-5F6991B54E8E}" destId="{2F1BF963-9FE6-422D-B35E-D6A1511440FA}" srcOrd="0" destOrd="0" presId="urn:microsoft.com/office/officeart/2005/8/layout/chevron2"/>
    <dgm:cxn modelId="{00161E15-00E3-4F7C-9602-E467FD273E66}" type="presParOf" srcId="{05600B0C-6EC1-41B4-93B3-5F6991B54E8E}" destId="{BE41EB3F-B864-4478-84EE-A55E344E96BC}" srcOrd="1" destOrd="0" presId="urn:microsoft.com/office/officeart/2005/8/layout/chevron2"/>
    <dgm:cxn modelId="{3CB58581-EA1D-4875-9CB6-517F0F5F41A3}" type="presParOf" srcId="{134D6A9C-7123-45BE-B3CB-BCA512BA953A}" destId="{C09736C4-D268-4FAA-9D87-9609B6E8E526}" srcOrd="1" destOrd="0" presId="urn:microsoft.com/office/officeart/2005/8/layout/chevron2"/>
    <dgm:cxn modelId="{78553BA9-6C5E-4B58-86BC-AF3375C1FD2D}" type="presParOf" srcId="{134D6A9C-7123-45BE-B3CB-BCA512BA953A}" destId="{166D1B91-041C-4BEC-970A-13CC5AA2996E}" srcOrd="2" destOrd="0" presId="urn:microsoft.com/office/officeart/2005/8/layout/chevron2"/>
    <dgm:cxn modelId="{CFC1CE95-6656-4976-B6DF-DB3A1FCFE088}" type="presParOf" srcId="{166D1B91-041C-4BEC-970A-13CC5AA2996E}" destId="{F84447E2-FB2D-44BC-B708-016529534CA1}" srcOrd="0" destOrd="0" presId="urn:microsoft.com/office/officeart/2005/8/layout/chevron2"/>
    <dgm:cxn modelId="{B08FD2A6-37D9-4462-BA40-CECEBE9692EC}" type="presParOf" srcId="{166D1B91-041C-4BEC-970A-13CC5AA2996E}" destId="{A66AA061-2F4E-411F-9EF9-C62718CF896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9BC2E-C09A-42E4-87FD-388FE765DDC4}"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0D1A26F0-B844-4AF5-8CC2-701FA820E4D6}">
      <dgm:prSet phldrT="[Text]"/>
      <dgm:spPr/>
      <dgm:t>
        <a:bodyPr/>
        <a:lstStyle/>
        <a:p>
          <a:r>
            <a:rPr lang="en-US" dirty="0" smtClean="0">
              <a:latin typeface="Calibri" pitchFamily="34" charset="0"/>
            </a:rPr>
            <a:t>Program</a:t>
          </a:r>
          <a:endParaRPr lang="en-US" dirty="0">
            <a:latin typeface="Calibri" pitchFamily="34" charset="0"/>
          </a:endParaRPr>
        </a:p>
      </dgm:t>
    </dgm:pt>
    <dgm:pt modelId="{E1DCBC13-3BAB-4C6B-8D4A-6BA7371FCB31}" type="parTrans" cxnId="{38674F45-5036-4472-9CD7-8EDE005768F9}">
      <dgm:prSet/>
      <dgm:spPr/>
      <dgm:t>
        <a:bodyPr/>
        <a:lstStyle/>
        <a:p>
          <a:endParaRPr lang="en-US"/>
        </a:p>
      </dgm:t>
    </dgm:pt>
    <dgm:pt modelId="{160B0652-858A-4903-B1B9-C38EECB83834}" type="sibTrans" cxnId="{38674F45-5036-4472-9CD7-8EDE005768F9}">
      <dgm:prSet/>
      <dgm:spPr/>
      <dgm:t>
        <a:bodyPr/>
        <a:lstStyle/>
        <a:p>
          <a:endParaRPr lang="en-US"/>
        </a:p>
      </dgm:t>
    </dgm:pt>
    <dgm:pt modelId="{DBC363E5-C5A8-40CB-8C50-3826B3D800BA}">
      <dgm:prSet phldrT="[Text]"/>
      <dgm:spPr/>
      <dgm:t>
        <a:bodyPr/>
        <a:lstStyle/>
        <a:p>
          <a:r>
            <a:rPr lang="en-US" dirty="0" smtClean="0">
              <a:latin typeface="Calibri" pitchFamily="34" charset="0"/>
            </a:rPr>
            <a:t>Input</a:t>
          </a:r>
          <a:endParaRPr lang="en-US" dirty="0">
            <a:latin typeface="Calibri" pitchFamily="34" charset="0"/>
          </a:endParaRPr>
        </a:p>
      </dgm:t>
    </dgm:pt>
    <dgm:pt modelId="{EE4E9A9D-9464-47CC-B9EF-6B0F42A510D4}" type="parTrans" cxnId="{BC8E2B46-62C2-4FC7-BCAA-F1C560DD7FFC}">
      <dgm:prSet/>
      <dgm:spPr/>
      <dgm:t>
        <a:bodyPr/>
        <a:lstStyle/>
        <a:p>
          <a:endParaRPr lang="en-US">
            <a:latin typeface="Calibri" pitchFamily="34" charset="0"/>
          </a:endParaRPr>
        </a:p>
      </dgm:t>
    </dgm:pt>
    <dgm:pt modelId="{9DECC0AF-677F-484F-A671-645EC8F3E4FC}" type="sibTrans" cxnId="{BC8E2B46-62C2-4FC7-BCAA-F1C560DD7FFC}">
      <dgm:prSet/>
      <dgm:spPr/>
      <dgm:t>
        <a:bodyPr/>
        <a:lstStyle/>
        <a:p>
          <a:endParaRPr lang="en-US"/>
        </a:p>
      </dgm:t>
    </dgm:pt>
    <dgm:pt modelId="{F6A9AF5E-4AA5-459E-8655-C7985D50C0E3}">
      <dgm:prSet phldrT="[Text]"/>
      <dgm:spPr/>
      <dgm:t>
        <a:bodyPr/>
        <a:lstStyle/>
        <a:p>
          <a:r>
            <a:rPr lang="en-US" dirty="0" smtClean="0">
              <a:latin typeface="Calibri" pitchFamily="34" charset="0"/>
            </a:rPr>
            <a:t>Read</a:t>
          </a:r>
          <a:endParaRPr lang="en-US" dirty="0">
            <a:latin typeface="Calibri" pitchFamily="34" charset="0"/>
          </a:endParaRPr>
        </a:p>
      </dgm:t>
    </dgm:pt>
    <dgm:pt modelId="{86DFF3AF-CF3E-4176-A56B-4D64402B49D5}" type="parTrans" cxnId="{5CE44E99-2B63-4E96-B4D5-01D813C472CA}">
      <dgm:prSet/>
      <dgm:spPr/>
      <dgm:t>
        <a:bodyPr/>
        <a:lstStyle/>
        <a:p>
          <a:endParaRPr lang="en-US">
            <a:latin typeface="Calibri" pitchFamily="34" charset="0"/>
          </a:endParaRPr>
        </a:p>
      </dgm:t>
    </dgm:pt>
    <dgm:pt modelId="{ED473E26-F636-498B-BDA2-B5B40482DB8D}" type="sibTrans" cxnId="{5CE44E99-2B63-4E96-B4D5-01D813C472CA}">
      <dgm:prSet/>
      <dgm:spPr/>
      <dgm:t>
        <a:bodyPr/>
        <a:lstStyle/>
        <a:p>
          <a:endParaRPr lang="en-US"/>
        </a:p>
      </dgm:t>
    </dgm:pt>
    <dgm:pt modelId="{9397DCBE-CE80-45AB-AC01-F57CCBAFBE07}">
      <dgm:prSet phldrT="[Text]"/>
      <dgm:spPr/>
      <dgm:t>
        <a:bodyPr/>
        <a:lstStyle/>
        <a:p>
          <a:r>
            <a:rPr lang="en-US" dirty="0" smtClean="0">
              <a:latin typeface="Calibri" pitchFamily="34" charset="0"/>
            </a:rPr>
            <a:t>Parse</a:t>
          </a:r>
          <a:endParaRPr lang="en-US" dirty="0">
            <a:latin typeface="Calibri" pitchFamily="34" charset="0"/>
          </a:endParaRPr>
        </a:p>
      </dgm:t>
    </dgm:pt>
    <dgm:pt modelId="{8CD867AF-4538-4DE5-9F09-E414F34990C1}" type="parTrans" cxnId="{1A19BE4A-4EBD-4DC5-91FB-276399DCA7AF}">
      <dgm:prSet/>
      <dgm:spPr/>
      <dgm:t>
        <a:bodyPr/>
        <a:lstStyle/>
        <a:p>
          <a:endParaRPr lang="en-US">
            <a:latin typeface="Calibri" pitchFamily="34" charset="0"/>
          </a:endParaRPr>
        </a:p>
      </dgm:t>
    </dgm:pt>
    <dgm:pt modelId="{1BBEDF83-93B6-4B22-BC24-5F8EAB3CDEDB}" type="sibTrans" cxnId="{1A19BE4A-4EBD-4DC5-91FB-276399DCA7AF}">
      <dgm:prSet/>
      <dgm:spPr/>
      <dgm:t>
        <a:bodyPr/>
        <a:lstStyle/>
        <a:p>
          <a:endParaRPr lang="en-US"/>
        </a:p>
      </dgm:t>
    </dgm:pt>
    <dgm:pt modelId="{B20E97A3-2C61-46E3-B8C9-179C732E4FC0}">
      <dgm:prSet phldrT="[Text]"/>
      <dgm:spPr/>
      <dgm:t>
        <a:bodyPr/>
        <a:lstStyle/>
        <a:p>
          <a:r>
            <a:rPr lang="en-US" dirty="0" smtClean="0">
              <a:latin typeface="Calibri" pitchFamily="34" charset="0"/>
            </a:rPr>
            <a:t>Compute</a:t>
          </a:r>
          <a:endParaRPr lang="en-US" dirty="0">
            <a:latin typeface="Calibri" pitchFamily="34" charset="0"/>
          </a:endParaRPr>
        </a:p>
      </dgm:t>
    </dgm:pt>
    <dgm:pt modelId="{27B3A487-0001-492D-A995-AD8CF749803D}" type="parTrans" cxnId="{AE64FE69-4158-4FBD-9D4F-7A925D110F38}">
      <dgm:prSet/>
      <dgm:spPr/>
      <dgm:t>
        <a:bodyPr/>
        <a:lstStyle/>
        <a:p>
          <a:endParaRPr lang="en-US">
            <a:latin typeface="Calibri" pitchFamily="34" charset="0"/>
          </a:endParaRPr>
        </a:p>
      </dgm:t>
    </dgm:pt>
    <dgm:pt modelId="{CFCC837B-D52B-4B0E-B23B-87DB705E3E8A}" type="sibTrans" cxnId="{AE64FE69-4158-4FBD-9D4F-7A925D110F38}">
      <dgm:prSet/>
      <dgm:spPr/>
      <dgm:t>
        <a:bodyPr/>
        <a:lstStyle/>
        <a:p>
          <a:endParaRPr lang="en-US"/>
        </a:p>
      </dgm:t>
    </dgm:pt>
    <dgm:pt modelId="{0B579219-B013-44CF-91AD-BF4B29E5CA7E}">
      <dgm:prSet phldrT="[Text]"/>
      <dgm:spPr/>
      <dgm:t>
        <a:bodyPr/>
        <a:lstStyle/>
        <a:p>
          <a:r>
            <a:rPr lang="en-US" dirty="0" smtClean="0">
              <a:latin typeface="Calibri" pitchFamily="34" charset="0"/>
            </a:rPr>
            <a:t>X</a:t>
          </a:r>
          <a:endParaRPr lang="en-US" dirty="0">
            <a:latin typeface="Calibri" pitchFamily="34" charset="0"/>
          </a:endParaRPr>
        </a:p>
      </dgm:t>
    </dgm:pt>
    <dgm:pt modelId="{6FA3C2D1-D8CE-412C-915A-CE9A4EA53517}" type="parTrans" cxnId="{AB931472-571D-4F5A-AEA9-5A10BBD88A6F}">
      <dgm:prSet/>
      <dgm:spPr/>
      <dgm:t>
        <a:bodyPr/>
        <a:lstStyle/>
        <a:p>
          <a:endParaRPr lang="en-US">
            <a:latin typeface="Calibri" pitchFamily="34" charset="0"/>
          </a:endParaRPr>
        </a:p>
      </dgm:t>
    </dgm:pt>
    <dgm:pt modelId="{38A9517F-64DD-4FC5-8C81-3244134E4704}" type="sibTrans" cxnId="{AB931472-571D-4F5A-AEA9-5A10BBD88A6F}">
      <dgm:prSet/>
      <dgm:spPr/>
      <dgm:t>
        <a:bodyPr/>
        <a:lstStyle/>
        <a:p>
          <a:endParaRPr lang="en-US"/>
        </a:p>
      </dgm:t>
    </dgm:pt>
    <dgm:pt modelId="{B8AA4FC5-2A60-483C-AE11-FDB62BC7B31A}">
      <dgm:prSet phldrT="[Text]"/>
      <dgm:spPr/>
      <dgm:t>
        <a:bodyPr/>
        <a:lstStyle/>
        <a:p>
          <a:r>
            <a:rPr lang="en-US" dirty="0" smtClean="0">
              <a:latin typeface="Calibri" pitchFamily="34" charset="0"/>
            </a:rPr>
            <a:t>Y</a:t>
          </a:r>
          <a:endParaRPr lang="en-US" dirty="0">
            <a:latin typeface="Calibri" pitchFamily="34" charset="0"/>
          </a:endParaRPr>
        </a:p>
      </dgm:t>
    </dgm:pt>
    <dgm:pt modelId="{DE4F5D35-D523-40E6-98B7-83840877EE96}" type="parTrans" cxnId="{9F6A5422-E116-45E3-B22D-706A83661CAF}">
      <dgm:prSet/>
      <dgm:spPr/>
      <dgm:t>
        <a:bodyPr/>
        <a:lstStyle/>
        <a:p>
          <a:endParaRPr lang="en-US">
            <a:latin typeface="Calibri" pitchFamily="34" charset="0"/>
          </a:endParaRPr>
        </a:p>
      </dgm:t>
    </dgm:pt>
    <dgm:pt modelId="{AC574B59-2A2A-43B9-8162-A46909D5D2AB}" type="sibTrans" cxnId="{9F6A5422-E116-45E3-B22D-706A83661CAF}">
      <dgm:prSet/>
      <dgm:spPr/>
      <dgm:t>
        <a:bodyPr/>
        <a:lstStyle/>
        <a:p>
          <a:endParaRPr lang="en-US"/>
        </a:p>
      </dgm:t>
    </dgm:pt>
    <dgm:pt modelId="{ACF35B81-EF9B-4CCD-A546-3E789A7D1802}">
      <dgm:prSet phldrT="[Text]"/>
      <dgm:spPr/>
      <dgm:t>
        <a:bodyPr/>
        <a:lstStyle/>
        <a:p>
          <a:r>
            <a:rPr lang="en-US" dirty="0" smtClean="0">
              <a:latin typeface="Calibri" pitchFamily="34" charset="0"/>
            </a:rPr>
            <a:t>Output</a:t>
          </a:r>
          <a:endParaRPr lang="en-US" dirty="0">
            <a:latin typeface="Calibri" pitchFamily="34" charset="0"/>
          </a:endParaRPr>
        </a:p>
      </dgm:t>
    </dgm:pt>
    <dgm:pt modelId="{1036F6FF-1F61-4886-91BF-E100ADEFE38A}" type="parTrans" cxnId="{33621CC4-69AF-4EEC-8AA3-5652D497211F}">
      <dgm:prSet/>
      <dgm:spPr/>
      <dgm:t>
        <a:bodyPr/>
        <a:lstStyle/>
        <a:p>
          <a:endParaRPr lang="en-US">
            <a:latin typeface="Calibri" pitchFamily="34" charset="0"/>
          </a:endParaRPr>
        </a:p>
      </dgm:t>
    </dgm:pt>
    <dgm:pt modelId="{1C913066-9C18-4B0A-A788-E4BA057A8680}" type="sibTrans" cxnId="{33621CC4-69AF-4EEC-8AA3-5652D497211F}">
      <dgm:prSet/>
      <dgm:spPr/>
      <dgm:t>
        <a:bodyPr/>
        <a:lstStyle/>
        <a:p>
          <a:endParaRPr lang="en-US"/>
        </a:p>
      </dgm:t>
    </dgm:pt>
    <dgm:pt modelId="{383EF30E-8542-4C68-A94E-C362CD4A7800}">
      <dgm:prSet phldrT="[Text]"/>
      <dgm:spPr/>
      <dgm:t>
        <a:bodyPr/>
        <a:lstStyle/>
        <a:p>
          <a:r>
            <a:rPr lang="en-US" dirty="0" smtClean="0">
              <a:latin typeface="Calibri" pitchFamily="34" charset="0"/>
            </a:rPr>
            <a:t>A</a:t>
          </a:r>
          <a:endParaRPr lang="en-US" dirty="0">
            <a:latin typeface="Calibri" pitchFamily="34" charset="0"/>
          </a:endParaRPr>
        </a:p>
      </dgm:t>
    </dgm:pt>
    <dgm:pt modelId="{8BF4759D-9693-4E33-A8EC-1158F7B911E2}" type="parTrans" cxnId="{C98D83C9-0D8E-42CD-88FC-48277E085A73}">
      <dgm:prSet/>
      <dgm:spPr/>
      <dgm:t>
        <a:bodyPr/>
        <a:lstStyle/>
        <a:p>
          <a:endParaRPr lang="en-US">
            <a:latin typeface="Calibri" pitchFamily="34" charset="0"/>
          </a:endParaRPr>
        </a:p>
      </dgm:t>
    </dgm:pt>
    <dgm:pt modelId="{0E85BA0C-A96D-4338-A6F0-E9A37DD30ED6}" type="sibTrans" cxnId="{C98D83C9-0D8E-42CD-88FC-48277E085A73}">
      <dgm:prSet/>
      <dgm:spPr/>
      <dgm:t>
        <a:bodyPr/>
        <a:lstStyle/>
        <a:p>
          <a:endParaRPr lang="en-US"/>
        </a:p>
      </dgm:t>
    </dgm:pt>
    <dgm:pt modelId="{33AF5965-5551-4317-8752-94BABC5EF636}">
      <dgm:prSet phldrT="[Text]"/>
      <dgm:spPr/>
      <dgm:t>
        <a:bodyPr/>
        <a:lstStyle/>
        <a:p>
          <a:r>
            <a:rPr lang="en-US" dirty="0" smtClean="0">
              <a:latin typeface="Calibri" pitchFamily="34" charset="0"/>
            </a:rPr>
            <a:t>B</a:t>
          </a:r>
          <a:endParaRPr lang="en-US" dirty="0">
            <a:latin typeface="Calibri" pitchFamily="34" charset="0"/>
          </a:endParaRPr>
        </a:p>
      </dgm:t>
    </dgm:pt>
    <dgm:pt modelId="{8D0C382E-5027-4789-9381-C43740D13F08}" type="parTrans" cxnId="{494F972B-B649-4CE0-A104-099BDF3AFFB1}">
      <dgm:prSet/>
      <dgm:spPr/>
      <dgm:t>
        <a:bodyPr/>
        <a:lstStyle/>
        <a:p>
          <a:endParaRPr lang="en-US">
            <a:latin typeface="Calibri" pitchFamily="34" charset="0"/>
          </a:endParaRPr>
        </a:p>
      </dgm:t>
    </dgm:pt>
    <dgm:pt modelId="{B943C287-7650-4F9E-BD26-F431BEDB19B4}" type="sibTrans" cxnId="{494F972B-B649-4CE0-A104-099BDF3AFFB1}">
      <dgm:prSet/>
      <dgm:spPr/>
      <dgm:t>
        <a:bodyPr/>
        <a:lstStyle/>
        <a:p>
          <a:endParaRPr lang="en-US"/>
        </a:p>
      </dgm:t>
    </dgm:pt>
    <dgm:pt modelId="{C5D0FD16-8AC1-4F92-A98C-97B73EF36C4C}">
      <dgm:prSet phldrT="[Text]"/>
      <dgm:spPr/>
      <dgm:t>
        <a:bodyPr/>
        <a:lstStyle/>
        <a:p>
          <a:r>
            <a:rPr lang="en-US" dirty="0" smtClean="0">
              <a:latin typeface="Calibri" pitchFamily="34" charset="0"/>
            </a:rPr>
            <a:t>C</a:t>
          </a:r>
          <a:endParaRPr lang="en-US" dirty="0">
            <a:latin typeface="Calibri" pitchFamily="34" charset="0"/>
          </a:endParaRPr>
        </a:p>
      </dgm:t>
    </dgm:pt>
    <dgm:pt modelId="{7C6A9BCE-2D0C-4BCD-B6D7-ED5EAF09AAC1}" type="parTrans" cxnId="{4415A886-EE3F-45F7-A41D-4A7F95A49CF2}">
      <dgm:prSet/>
      <dgm:spPr/>
      <dgm:t>
        <a:bodyPr/>
        <a:lstStyle/>
        <a:p>
          <a:endParaRPr lang="en-US">
            <a:latin typeface="Calibri" pitchFamily="34" charset="0"/>
          </a:endParaRPr>
        </a:p>
      </dgm:t>
    </dgm:pt>
    <dgm:pt modelId="{1D81BB5E-76F5-426A-9752-54E1435668C6}" type="sibTrans" cxnId="{4415A886-EE3F-45F7-A41D-4A7F95A49CF2}">
      <dgm:prSet/>
      <dgm:spPr/>
      <dgm:t>
        <a:bodyPr/>
        <a:lstStyle/>
        <a:p>
          <a:endParaRPr lang="en-US"/>
        </a:p>
      </dgm:t>
    </dgm:pt>
    <dgm:pt modelId="{A5B50A4B-2E06-404A-AE07-1F413A430CF6}">
      <dgm:prSet phldrT="[Text]"/>
      <dgm:spPr/>
      <dgm:t>
        <a:bodyPr/>
        <a:lstStyle/>
        <a:p>
          <a:r>
            <a:rPr lang="en-US" dirty="0" smtClean="0">
              <a:latin typeface="Calibri" pitchFamily="34" charset="0"/>
            </a:rPr>
            <a:t>D</a:t>
          </a:r>
          <a:endParaRPr lang="en-US" dirty="0">
            <a:latin typeface="Calibri" pitchFamily="34" charset="0"/>
          </a:endParaRPr>
        </a:p>
      </dgm:t>
    </dgm:pt>
    <dgm:pt modelId="{C27550DE-454E-4B4D-8D27-936E5CC3EE38}" type="parTrans" cxnId="{C6230B92-2A01-4BDD-AC08-96FD13ACAFFA}">
      <dgm:prSet/>
      <dgm:spPr/>
      <dgm:t>
        <a:bodyPr/>
        <a:lstStyle/>
        <a:p>
          <a:endParaRPr lang="en-US">
            <a:latin typeface="Calibri" pitchFamily="34" charset="0"/>
          </a:endParaRPr>
        </a:p>
      </dgm:t>
    </dgm:pt>
    <dgm:pt modelId="{CA215DA7-96CA-4656-9BDC-F3D877FF18A1}" type="sibTrans" cxnId="{C6230B92-2A01-4BDD-AC08-96FD13ACAFFA}">
      <dgm:prSet/>
      <dgm:spPr/>
      <dgm:t>
        <a:bodyPr/>
        <a:lstStyle/>
        <a:p>
          <a:endParaRPr lang="en-US"/>
        </a:p>
      </dgm:t>
    </dgm:pt>
    <dgm:pt modelId="{C3AEBD27-A24B-4B97-8505-D18A7CEE78F8}" type="pres">
      <dgm:prSet presAssocID="{CD69BC2E-C09A-42E4-87FD-388FE765DDC4}" presName="hierChild1" presStyleCnt="0">
        <dgm:presLayoutVars>
          <dgm:chPref val="1"/>
          <dgm:dir/>
          <dgm:animOne val="branch"/>
          <dgm:animLvl val="lvl"/>
          <dgm:resizeHandles/>
        </dgm:presLayoutVars>
      </dgm:prSet>
      <dgm:spPr/>
      <dgm:t>
        <a:bodyPr/>
        <a:lstStyle/>
        <a:p>
          <a:endParaRPr lang="en-US"/>
        </a:p>
      </dgm:t>
    </dgm:pt>
    <dgm:pt modelId="{B0866524-92A3-4643-8B2D-A950E443DD78}" type="pres">
      <dgm:prSet presAssocID="{0D1A26F0-B844-4AF5-8CC2-701FA820E4D6}" presName="hierRoot1" presStyleCnt="0"/>
      <dgm:spPr/>
    </dgm:pt>
    <dgm:pt modelId="{5197E2C4-77AF-49D9-A181-61DBC97AAF94}" type="pres">
      <dgm:prSet presAssocID="{0D1A26F0-B844-4AF5-8CC2-701FA820E4D6}" presName="composite" presStyleCnt="0"/>
      <dgm:spPr/>
    </dgm:pt>
    <dgm:pt modelId="{E40A9F91-DBA9-49C6-A97F-DAF05C601674}" type="pres">
      <dgm:prSet presAssocID="{0D1A26F0-B844-4AF5-8CC2-701FA820E4D6}" presName="background" presStyleLbl="node0" presStyleIdx="0" presStyleCnt="1"/>
      <dgm:spPr/>
    </dgm:pt>
    <dgm:pt modelId="{2575A3C7-8689-42D1-9AC5-A304244ABE7C}" type="pres">
      <dgm:prSet presAssocID="{0D1A26F0-B844-4AF5-8CC2-701FA820E4D6}" presName="text" presStyleLbl="fgAcc0" presStyleIdx="0" presStyleCnt="1">
        <dgm:presLayoutVars>
          <dgm:chPref val="3"/>
        </dgm:presLayoutVars>
      </dgm:prSet>
      <dgm:spPr/>
      <dgm:t>
        <a:bodyPr/>
        <a:lstStyle/>
        <a:p>
          <a:endParaRPr lang="en-US"/>
        </a:p>
      </dgm:t>
    </dgm:pt>
    <dgm:pt modelId="{2A8A0EA5-D257-4F37-AAE8-66DF1096FF41}" type="pres">
      <dgm:prSet presAssocID="{0D1A26F0-B844-4AF5-8CC2-701FA820E4D6}" presName="hierChild2" presStyleCnt="0"/>
      <dgm:spPr/>
    </dgm:pt>
    <dgm:pt modelId="{C505A2F3-B4B7-4E7E-9442-CD4B18D72251}" type="pres">
      <dgm:prSet presAssocID="{EE4E9A9D-9464-47CC-B9EF-6B0F42A510D4}" presName="Name10" presStyleLbl="parChTrans1D2" presStyleIdx="0" presStyleCnt="3"/>
      <dgm:spPr/>
      <dgm:t>
        <a:bodyPr/>
        <a:lstStyle/>
        <a:p>
          <a:endParaRPr lang="en-US"/>
        </a:p>
      </dgm:t>
    </dgm:pt>
    <dgm:pt modelId="{479C156A-F744-4F4F-99B5-639B145A51B0}" type="pres">
      <dgm:prSet presAssocID="{DBC363E5-C5A8-40CB-8C50-3826B3D800BA}" presName="hierRoot2" presStyleCnt="0"/>
      <dgm:spPr/>
    </dgm:pt>
    <dgm:pt modelId="{49F795EB-559C-4891-938E-D032A463D3E5}" type="pres">
      <dgm:prSet presAssocID="{DBC363E5-C5A8-40CB-8C50-3826B3D800BA}" presName="composite2" presStyleCnt="0"/>
      <dgm:spPr/>
    </dgm:pt>
    <dgm:pt modelId="{6FFC1A6D-0FEB-4BF6-9261-1B30D4203446}" type="pres">
      <dgm:prSet presAssocID="{DBC363E5-C5A8-40CB-8C50-3826B3D800BA}" presName="background2" presStyleLbl="node2" presStyleIdx="0" presStyleCnt="3"/>
      <dgm:spPr/>
    </dgm:pt>
    <dgm:pt modelId="{8315AA80-200F-448C-8852-AF2C1CD95E6E}" type="pres">
      <dgm:prSet presAssocID="{DBC363E5-C5A8-40CB-8C50-3826B3D800BA}" presName="text2" presStyleLbl="fgAcc2" presStyleIdx="0" presStyleCnt="3">
        <dgm:presLayoutVars>
          <dgm:chPref val="3"/>
        </dgm:presLayoutVars>
      </dgm:prSet>
      <dgm:spPr/>
      <dgm:t>
        <a:bodyPr/>
        <a:lstStyle/>
        <a:p>
          <a:endParaRPr lang="en-US"/>
        </a:p>
      </dgm:t>
    </dgm:pt>
    <dgm:pt modelId="{B69E5B5E-DDC5-4D96-A30C-69687D0BE491}" type="pres">
      <dgm:prSet presAssocID="{DBC363E5-C5A8-40CB-8C50-3826B3D800BA}" presName="hierChild3" presStyleCnt="0"/>
      <dgm:spPr/>
    </dgm:pt>
    <dgm:pt modelId="{FC91B444-D2A6-4A32-8395-8F6DB0C78DA0}" type="pres">
      <dgm:prSet presAssocID="{86DFF3AF-CF3E-4176-A56B-4D64402B49D5}" presName="Name17" presStyleLbl="parChTrans1D3" presStyleIdx="0" presStyleCnt="4"/>
      <dgm:spPr/>
      <dgm:t>
        <a:bodyPr/>
        <a:lstStyle/>
        <a:p>
          <a:endParaRPr lang="en-US"/>
        </a:p>
      </dgm:t>
    </dgm:pt>
    <dgm:pt modelId="{73333898-9ADE-42C7-9F8B-437BFEFFF1E6}" type="pres">
      <dgm:prSet presAssocID="{F6A9AF5E-4AA5-459E-8655-C7985D50C0E3}" presName="hierRoot3" presStyleCnt="0"/>
      <dgm:spPr/>
    </dgm:pt>
    <dgm:pt modelId="{DA9218E0-EB34-494A-8468-C2AE26EC0305}" type="pres">
      <dgm:prSet presAssocID="{F6A9AF5E-4AA5-459E-8655-C7985D50C0E3}" presName="composite3" presStyleCnt="0"/>
      <dgm:spPr/>
    </dgm:pt>
    <dgm:pt modelId="{964BD96A-7377-46EE-9E3A-264BCF704303}" type="pres">
      <dgm:prSet presAssocID="{F6A9AF5E-4AA5-459E-8655-C7985D50C0E3}" presName="background3" presStyleLbl="node3" presStyleIdx="0" presStyleCnt="4"/>
      <dgm:spPr/>
    </dgm:pt>
    <dgm:pt modelId="{6F62C0FF-559B-4354-BBEF-3EDB3B8261E4}" type="pres">
      <dgm:prSet presAssocID="{F6A9AF5E-4AA5-459E-8655-C7985D50C0E3}" presName="text3" presStyleLbl="fgAcc3" presStyleIdx="0" presStyleCnt="4">
        <dgm:presLayoutVars>
          <dgm:chPref val="3"/>
        </dgm:presLayoutVars>
      </dgm:prSet>
      <dgm:spPr/>
      <dgm:t>
        <a:bodyPr/>
        <a:lstStyle/>
        <a:p>
          <a:endParaRPr lang="en-US"/>
        </a:p>
      </dgm:t>
    </dgm:pt>
    <dgm:pt modelId="{26EAC95A-AEC9-4BF4-AD5C-33CF43A4E1EE}" type="pres">
      <dgm:prSet presAssocID="{F6A9AF5E-4AA5-459E-8655-C7985D50C0E3}" presName="hierChild4" presStyleCnt="0"/>
      <dgm:spPr/>
    </dgm:pt>
    <dgm:pt modelId="{6C6A28BF-8365-4979-854F-AD2E61C59889}" type="pres">
      <dgm:prSet presAssocID="{8CD867AF-4538-4DE5-9F09-E414F34990C1}" presName="Name17" presStyleLbl="parChTrans1D3" presStyleIdx="1" presStyleCnt="4"/>
      <dgm:spPr/>
      <dgm:t>
        <a:bodyPr/>
        <a:lstStyle/>
        <a:p>
          <a:endParaRPr lang="en-US"/>
        </a:p>
      </dgm:t>
    </dgm:pt>
    <dgm:pt modelId="{EEBF43A9-856A-430D-AA1C-759587CD01CB}" type="pres">
      <dgm:prSet presAssocID="{9397DCBE-CE80-45AB-AC01-F57CCBAFBE07}" presName="hierRoot3" presStyleCnt="0"/>
      <dgm:spPr/>
    </dgm:pt>
    <dgm:pt modelId="{5E991A83-AE16-4DBF-8900-810273AF8EC2}" type="pres">
      <dgm:prSet presAssocID="{9397DCBE-CE80-45AB-AC01-F57CCBAFBE07}" presName="composite3" presStyleCnt="0"/>
      <dgm:spPr/>
    </dgm:pt>
    <dgm:pt modelId="{05C4E98E-3974-469F-838A-4F63C5BEE445}" type="pres">
      <dgm:prSet presAssocID="{9397DCBE-CE80-45AB-AC01-F57CCBAFBE07}" presName="background3" presStyleLbl="node3" presStyleIdx="1" presStyleCnt="4"/>
      <dgm:spPr/>
    </dgm:pt>
    <dgm:pt modelId="{DA1309C3-72BD-4A03-BD12-FF995D571FE4}" type="pres">
      <dgm:prSet presAssocID="{9397DCBE-CE80-45AB-AC01-F57CCBAFBE07}" presName="text3" presStyleLbl="fgAcc3" presStyleIdx="1" presStyleCnt="4">
        <dgm:presLayoutVars>
          <dgm:chPref val="3"/>
        </dgm:presLayoutVars>
      </dgm:prSet>
      <dgm:spPr/>
      <dgm:t>
        <a:bodyPr/>
        <a:lstStyle/>
        <a:p>
          <a:endParaRPr lang="en-US"/>
        </a:p>
      </dgm:t>
    </dgm:pt>
    <dgm:pt modelId="{BBCA9861-0056-4D80-9135-D8232047C9ED}" type="pres">
      <dgm:prSet presAssocID="{9397DCBE-CE80-45AB-AC01-F57CCBAFBE07}" presName="hierChild4" presStyleCnt="0"/>
      <dgm:spPr/>
    </dgm:pt>
    <dgm:pt modelId="{B7F022BB-022E-44F6-BD3E-1A6453E14D21}" type="pres">
      <dgm:prSet presAssocID="{27B3A487-0001-492D-A995-AD8CF749803D}" presName="Name10" presStyleLbl="parChTrans1D2" presStyleIdx="1" presStyleCnt="3"/>
      <dgm:spPr/>
      <dgm:t>
        <a:bodyPr/>
        <a:lstStyle/>
        <a:p>
          <a:endParaRPr lang="en-US"/>
        </a:p>
      </dgm:t>
    </dgm:pt>
    <dgm:pt modelId="{BC15DFFC-7656-46AD-8A6E-C8117B5E594C}" type="pres">
      <dgm:prSet presAssocID="{B20E97A3-2C61-46E3-B8C9-179C732E4FC0}" presName="hierRoot2" presStyleCnt="0"/>
      <dgm:spPr/>
    </dgm:pt>
    <dgm:pt modelId="{0D4B7B23-9E20-4155-B6DA-E66BC5D8C43A}" type="pres">
      <dgm:prSet presAssocID="{B20E97A3-2C61-46E3-B8C9-179C732E4FC0}" presName="composite2" presStyleCnt="0"/>
      <dgm:spPr/>
    </dgm:pt>
    <dgm:pt modelId="{6508BCAF-0F68-4136-A5D5-E20AACE86C47}" type="pres">
      <dgm:prSet presAssocID="{B20E97A3-2C61-46E3-B8C9-179C732E4FC0}" presName="background2" presStyleLbl="node2" presStyleIdx="1" presStyleCnt="3"/>
      <dgm:spPr/>
    </dgm:pt>
    <dgm:pt modelId="{2A2FA0DC-D884-474A-98FB-9BA3F755E8E8}" type="pres">
      <dgm:prSet presAssocID="{B20E97A3-2C61-46E3-B8C9-179C732E4FC0}" presName="text2" presStyleLbl="fgAcc2" presStyleIdx="1" presStyleCnt="3">
        <dgm:presLayoutVars>
          <dgm:chPref val="3"/>
        </dgm:presLayoutVars>
      </dgm:prSet>
      <dgm:spPr/>
      <dgm:t>
        <a:bodyPr/>
        <a:lstStyle/>
        <a:p>
          <a:endParaRPr lang="en-US"/>
        </a:p>
      </dgm:t>
    </dgm:pt>
    <dgm:pt modelId="{1CFCBC2C-3F73-40DC-B026-02052A1F83F7}" type="pres">
      <dgm:prSet presAssocID="{B20E97A3-2C61-46E3-B8C9-179C732E4FC0}" presName="hierChild3" presStyleCnt="0"/>
      <dgm:spPr/>
    </dgm:pt>
    <dgm:pt modelId="{5C953A9E-DC96-4811-81A3-0E0640164E53}" type="pres">
      <dgm:prSet presAssocID="{6FA3C2D1-D8CE-412C-915A-CE9A4EA53517}" presName="Name17" presStyleLbl="parChTrans1D3" presStyleIdx="2" presStyleCnt="4"/>
      <dgm:spPr/>
      <dgm:t>
        <a:bodyPr/>
        <a:lstStyle/>
        <a:p>
          <a:endParaRPr lang="en-US"/>
        </a:p>
      </dgm:t>
    </dgm:pt>
    <dgm:pt modelId="{4AFDB2F8-C72D-48AD-9183-BADC1995012E}" type="pres">
      <dgm:prSet presAssocID="{0B579219-B013-44CF-91AD-BF4B29E5CA7E}" presName="hierRoot3" presStyleCnt="0"/>
      <dgm:spPr/>
    </dgm:pt>
    <dgm:pt modelId="{7FF1B01D-2B0C-43FD-8546-8E4372D92069}" type="pres">
      <dgm:prSet presAssocID="{0B579219-B013-44CF-91AD-BF4B29E5CA7E}" presName="composite3" presStyleCnt="0"/>
      <dgm:spPr/>
    </dgm:pt>
    <dgm:pt modelId="{62201D4E-5422-4B22-842B-05B37F0C560A}" type="pres">
      <dgm:prSet presAssocID="{0B579219-B013-44CF-91AD-BF4B29E5CA7E}" presName="background3" presStyleLbl="node3" presStyleIdx="2" presStyleCnt="4"/>
      <dgm:spPr/>
    </dgm:pt>
    <dgm:pt modelId="{CAE86433-CF4B-4627-969D-DC093F7A9F48}" type="pres">
      <dgm:prSet presAssocID="{0B579219-B013-44CF-91AD-BF4B29E5CA7E}" presName="text3" presStyleLbl="fgAcc3" presStyleIdx="2" presStyleCnt="4">
        <dgm:presLayoutVars>
          <dgm:chPref val="3"/>
        </dgm:presLayoutVars>
      </dgm:prSet>
      <dgm:spPr/>
      <dgm:t>
        <a:bodyPr/>
        <a:lstStyle/>
        <a:p>
          <a:endParaRPr lang="en-US"/>
        </a:p>
      </dgm:t>
    </dgm:pt>
    <dgm:pt modelId="{59755353-A169-4F88-880D-D74516CB7B70}" type="pres">
      <dgm:prSet presAssocID="{0B579219-B013-44CF-91AD-BF4B29E5CA7E}" presName="hierChild4" presStyleCnt="0"/>
      <dgm:spPr/>
    </dgm:pt>
    <dgm:pt modelId="{C98172E4-908F-40C2-ACC4-9122D0893162}" type="pres">
      <dgm:prSet presAssocID="{8BF4759D-9693-4E33-A8EC-1158F7B911E2}" presName="Name23" presStyleLbl="parChTrans1D4" presStyleIdx="0" presStyleCnt="4"/>
      <dgm:spPr/>
      <dgm:t>
        <a:bodyPr/>
        <a:lstStyle/>
        <a:p>
          <a:endParaRPr lang="en-US"/>
        </a:p>
      </dgm:t>
    </dgm:pt>
    <dgm:pt modelId="{BBC71E20-A2A3-40B0-9203-4278640A78AD}" type="pres">
      <dgm:prSet presAssocID="{383EF30E-8542-4C68-A94E-C362CD4A7800}" presName="hierRoot4" presStyleCnt="0"/>
      <dgm:spPr/>
    </dgm:pt>
    <dgm:pt modelId="{4A85B8DC-0A1E-4E65-AFF6-EBEB35E3C6A4}" type="pres">
      <dgm:prSet presAssocID="{383EF30E-8542-4C68-A94E-C362CD4A7800}" presName="composite4" presStyleCnt="0"/>
      <dgm:spPr/>
    </dgm:pt>
    <dgm:pt modelId="{E587CECC-A048-4766-8BC9-E8D342CBF59D}" type="pres">
      <dgm:prSet presAssocID="{383EF30E-8542-4C68-A94E-C362CD4A7800}" presName="background4" presStyleLbl="node4" presStyleIdx="0" presStyleCnt="4"/>
      <dgm:spPr/>
    </dgm:pt>
    <dgm:pt modelId="{13B7CE84-1AF3-483D-9832-0EE063A452D4}" type="pres">
      <dgm:prSet presAssocID="{383EF30E-8542-4C68-A94E-C362CD4A7800}" presName="text4" presStyleLbl="fgAcc4" presStyleIdx="0" presStyleCnt="4">
        <dgm:presLayoutVars>
          <dgm:chPref val="3"/>
        </dgm:presLayoutVars>
      </dgm:prSet>
      <dgm:spPr/>
      <dgm:t>
        <a:bodyPr/>
        <a:lstStyle/>
        <a:p>
          <a:endParaRPr lang="en-US"/>
        </a:p>
      </dgm:t>
    </dgm:pt>
    <dgm:pt modelId="{DEAA2224-02D4-4456-B14B-3B4B3BF0429D}" type="pres">
      <dgm:prSet presAssocID="{383EF30E-8542-4C68-A94E-C362CD4A7800}" presName="hierChild5" presStyleCnt="0"/>
      <dgm:spPr/>
    </dgm:pt>
    <dgm:pt modelId="{49C70806-2CCA-4DEC-B87D-590CF9DA50CF}" type="pres">
      <dgm:prSet presAssocID="{8D0C382E-5027-4789-9381-C43740D13F08}" presName="Name23" presStyleLbl="parChTrans1D4" presStyleIdx="1" presStyleCnt="4"/>
      <dgm:spPr/>
      <dgm:t>
        <a:bodyPr/>
        <a:lstStyle/>
        <a:p>
          <a:endParaRPr lang="en-US"/>
        </a:p>
      </dgm:t>
    </dgm:pt>
    <dgm:pt modelId="{7019B994-A314-45E6-BC7B-DE91304A1A91}" type="pres">
      <dgm:prSet presAssocID="{33AF5965-5551-4317-8752-94BABC5EF636}" presName="hierRoot4" presStyleCnt="0"/>
      <dgm:spPr/>
    </dgm:pt>
    <dgm:pt modelId="{124D8406-7BED-4D88-BAF5-4775583A4859}" type="pres">
      <dgm:prSet presAssocID="{33AF5965-5551-4317-8752-94BABC5EF636}" presName="composite4" presStyleCnt="0"/>
      <dgm:spPr/>
    </dgm:pt>
    <dgm:pt modelId="{99438F83-2390-4276-88B7-14C6D9AA99FE}" type="pres">
      <dgm:prSet presAssocID="{33AF5965-5551-4317-8752-94BABC5EF636}" presName="background4" presStyleLbl="node4" presStyleIdx="1" presStyleCnt="4"/>
      <dgm:spPr/>
    </dgm:pt>
    <dgm:pt modelId="{1D94A961-7746-47D0-9C44-44E8F22DA123}" type="pres">
      <dgm:prSet presAssocID="{33AF5965-5551-4317-8752-94BABC5EF636}" presName="text4" presStyleLbl="fgAcc4" presStyleIdx="1" presStyleCnt="4">
        <dgm:presLayoutVars>
          <dgm:chPref val="3"/>
        </dgm:presLayoutVars>
      </dgm:prSet>
      <dgm:spPr/>
      <dgm:t>
        <a:bodyPr/>
        <a:lstStyle/>
        <a:p>
          <a:endParaRPr lang="en-US"/>
        </a:p>
      </dgm:t>
    </dgm:pt>
    <dgm:pt modelId="{F8B7B389-4A55-4970-A898-70127B8460DC}" type="pres">
      <dgm:prSet presAssocID="{33AF5965-5551-4317-8752-94BABC5EF636}" presName="hierChild5" presStyleCnt="0"/>
      <dgm:spPr/>
    </dgm:pt>
    <dgm:pt modelId="{27E09A88-AA28-461F-9CBA-BD93E1706076}" type="pres">
      <dgm:prSet presAssocID="{7C6A9BCE-2D0C-4BCD-B6D7-ED5EAF09AAC1}" presName="Name23" presStyleLbl="parChTrans1D4" presStyleIdx="2" presStyleCnt="4"/>
      <dgm:spPr/>
      <dgm:t>
        <a:bodyPr/>
        <a:lstStyle/>
        <a:p>
          <a:endParaRPr lang="en-US"/>
        </a:p>
      </dgm:t>
    </dgm:pt>
    <dgm:pt modelId="{F534492F-27BC-4BA5-A7DF-E666EDA4453D}" type="pres">
      <dgm:prSet presAssocID="{C5D0FD16-8AC1-4F92-A98C-97B73EF36C4C}" presName="hierRoot4" presStyleCnt="0"/>
      <dgm:spPr/>
    </dgm:pt>
    <dgm:pt modelId="{917C7AB7-2330-486D-8737-AC9563B28497}" type="pres">
      <dgm:prSet presAssocID="{C5D0FD16-8AC1-4F92-A98C-97B73EF36C4C}" presName="composite4" presStyleCnt="0"/>
      <dgm:spPr/>
    </dgm:pt>
    <dgm:pt modelId="{E3D47E7D-680A-4681-BE8F-1084C75968FD}" type="pres">
      <dgm:prSet presAssocID="{C5D0FD16-8AC1-4F92-A98C-97B73EF36C4C}" presName="background4" presStyleLbl="node4" presStyleIdx="2" presStyleCnt="4"/>
      <dgm:spPr/>
    </dgm:pt>
    <dgm:pt modelId="{44A6C623-6991-461E-8A18-AADDBE71594E}" type="pres">
      <dgm:prSet presAssocID="{C5D0FD16-8AC1-4F92-A98C-97B73EF36C4C}" presName="text4" presStyleLbl="fgAcc4" presStyleIdx="2" presStyleCnt="4">
        <dgm:presLayoutVars>
          <dgm:chPref val="3"/>
        </dgm:presLayoutVars>
      </dgm:prSet>
      <dgm:spPr/>
      <dgm:t>
        <a:bodyPr/>
        <a:lstStyle/>
        <a:p>
          <a:endParaRPr lang="en-US"/>
        </a:p>
      </dgm:t>
    </dgm:pt>
    <dgm:pt modelId="{9F1E1F17-4F36-4FFA-A767-74EC1AA42FDC}" type="pres">
      <dgm:prSet presAssocID="{C5D0FD16-8AC1-4F92-A98C-97B73EF36C4C}" presName="hierChild5" presStyleCnt="0"/>
      <dgm:spPr/>
    </dgm:pt>
    <dgm:pt modelId="{5733C5DE-F1B7-4D20-B603-B1F53FD042B2}" type="pres">
      <dgm:prSet presAssocID="{C27550DE-454E-4B4D-8D27-936E5CC3EE38}" presName="Name23" presStyleLbl="parChTrans1D4" presStyleIdx="3" presStyleCnt="4"/>
      <dgm:spPr/>
      <dgm:t>
        <a:bodyPr/>
        <a:lstStyle/>
        <a:p>
          <a:endParaRPr lang="en-US"/>
        </a:p>
      </dgm:t>
    </dgm:pt>
    <dgm:pt modelId="{26A24D00-C184-4EA1-B54B-2505A71A1520}" type="pres">
      <dgm:prSet presAssocID="{A5B50A4B-2E06-404A-AE07-1F413A430CF6}" presName="hierRoot4" presStyleCnt="0"/>
      <dgm:spPr/>
    </dgm:pt>
    <dgm:pt modelId="{C53DFF2E-C43A-4336-8286-DB7D63ACD356}" type="pres">
      <dgm:prSet presAssocID="{A5B50A4B-2E06-404A-AE07-1F413A430CF6}" presName="composite4" presStyleCnt="0"/>
      <dgm:spPr/>
    </dgm:pt>
    <dgm:pt modelId="{417473D7-C68E-4B76-A9FC-862E4AF12BAA}" type="pres">
      <dgm:prSet presAssocID="{A5B50A4B-2E06-404A-AE07-1F413A430CF6}" presName="background4" presStyleLbl="node4" presStyleIdx="3" presStyleCnt="4"/>
      <dgm:spPr/>
    </dgm:pt>
    <dgm:pt modelId="{FF86A7AC-779D-4330-AED5-4A6271C0B6D0}" type="pres">
      <dgm:prSet presAssocID="{A5B50A4B-2E06-404A-AE07-1F413A430CF6}" presName="text4" presStyleLbl="fgAcc4" presStyleIdx="3" presStyleCnt="4">
        <dgm:presLayoutVars>
          <dgm:chPref val="3"/>
        </dgm:presLayoutVars>
      </dgm:prSet>
      <dgm:spPr/>
      <dgm:t>
        <a:bodyPr/>
        <a:lstStyle/>
        <a:p>
          <a:endParaRPr lang="en-US"/>
        </a:p>
      </dgm:t>
    </dgm:pt>
    <dgm:pt modelId="{35D7B6DD-0631-4314-8A8A-363CFC4B7BBC}" type="pres">
      <dgm:prSet presAssocID="{A5B50A4B-2E06-404A-AE07-1F413A430CF6}" presName="hierChild5" presStyleCnt="0"/>
      <dgm:spPr/>
    </dgm:pt>
    <dgm:pt modelId="{0FF333A4-2923-48C7-9437-60791E29BC9F}" type="pres">
      <dgm:prSet presAssocID="{DE4F5D35-D523-40E6-98B7-83840877EE96}" presName="Name17" presStyleLbl="parChTrans1D3" presStyleIdx="3" presStyleCnt="4"/>
      <dgm:spPr/>
      <dgm:t>
        <a:bodyPr/>
        <a:lstStyle/>
        <a:p>
          <a:endParaRPr lang="en-US"/>
        </a:p>
      </dgm:t>
    </dgm:pt>
    <dgm:pt modelId="{920704EF-8060-45AC-B30B-EEE3F0672F06}" type="pres">
      <dgm:prSet presAssocID="{B8AA4FC5-2A60-483C-AE11-FDB62BC7B31A}" presName="hierRoot3" presStyleCnt="0"/>
      <dgm:spPr/>
    </dgm:pt>
    <dgm:pt modelId="{539BC269-F795-4A92-BB98-43F45579CFF5}" type="pres">
      <dgm:prSet presAssocID="{B8AA4FC5-2A60-483C-AE11-FDB62BC7B31A}" presName="composite3" presStyleCnt="0"/>
      <dgm:spPr/>
    </dgm:pt>
    <dgm:pt modelId="{0CD5C296-79A2-42E5-8D12-AD78A1D528D2}" type="pres">
      <dgm:prSet presAssocID="{B8AA4FC5-2A60-483C-AE11-FDB62BC7B31A}" presName="background3" presStyleLbl="node3" presStyleIdx="3" presStyleCnt="4"/>
      <dgm:spPr/>
    </dgm:pt>
    <dgm:pt modelId="{84CD3C65-8299-4C47-B7D5-B34F15B7D3FF}" type="pres">
      <dgm:prSet presAssocID="{B8AA4FC5-2A60-483C-AE11-FDB62BC7B31A}" presName="text3" presStyleLbl="fgAcc3" presStyleIdx="3" presStyleCnt="4">
        <dgm:presLayoutVars>
          <dgm:chPref val="3"/>
        </dgm:presLayoutVars>
      </dgm:prSet>
      <dgm:spPr/>
      <dgm:t>
        <a:bodyPr/>
        <a:lstStyle/>
        <a:p>
          <a:endParaRPr lang="en-US"/>
        </a:p>
      </dgm:t>
    </dgm:pt>
    <dgm:pt modelId="{47DD0B87-88D3-4E1E-87D6-47BB4F32D32B}" type="pres">
      <dgm:prSet presAssocID="{B8AA4FC5-2A60-483C-AE11-FDB62BC7B31A}" presName="hierChild4" presStyleCnt="0"/>
      <dgm:spPr/>
    </dgm:pt>
    <dgm:pt modelId="{274F13C7-ABC2-45A7-96CE-A5CD6D7490E9}" type="pres">
      <dgm:prSet presAssocID="{1036F6FF-1F61-4886-91BF-E100ADEFE38A}" presName="Name10" presStyleLbl="parChTrans1D2" presStyleIdx="2" presStyleCnt="3"/>
      <dgm:spPr/>
      <dgm:t>
        <a:bodyPr/>
        <a:lstStyle/>
        <a:p>
          <a:endParaRPr lang="en-US"/>
        </a:p>
      </dgm:t>
    </dgm:pt>
    <dgm:pt modelId="{9B9E7208-CF72-4ED6-B018-4DF8D7B7F4CC}" type="pres">
      <dgm:prSet presAssocID="{ACF35B81-EF9B-4CCD-A546-3E789A7D1802}" presName="hierRoot2" presStyleCnt="0"/>
      <dgm:spPr/>
    </dgm:pt>
    <dgm:pt modelId="{63F10C5D-31D6-45F9-BFC2-BE6723B2277E}" type="pres">
      <dgm:prSet presAssocID="{ACF35B81-EF9B-4CCD-A546-3E789A7D1802}" presName="composite2" presStyleCnt="0"/>
      <dgm:spPr/>
    </dgm:pt>
    <dgm:pt modelId="{264B8193-4AA8-4C41-A341-643CA656E640}" type="pres">
      <dgm:prSet presAssocID="{ACF35B81-EF9B-4CCD-A546-3E789A7D1802}" presName="background2" presStyleLbl="node2" presStyleIdx="2" presStyleCnt="3"/>
      <dgm:spPr/>
    </dgm:pt>
    <dgm:pt modelId="{94978C2F-B302-44C9-80F1-91D2E944A0FA}" type="pres">
      <dgm:prSet presAssocID="{ACF35B81-EF9B-4CCD-A546-3E789A7D1802}" presName="text2" presStyleLbl="fgAcc2" presStyleIdx="2" presStyleCnt="3">
        <dgm:presLayoutVars>
          <dgm:chPref val="3"/>
        </dgm:presLayoutVars>
      </dgm:prSet>
      <dgm:spPr/>
      <dgm:t>
        <a:bodyPr/>
        <a:lstStyle/>
        <a:p>
          <a:endParaRPr lang="en-US"/>
        </a:p>
      </dgm:t>
    </dgm:pt>
    <dgm:pt modelId="{C4CDC318-C870-4E5B-8FDC-9A47FA91B37E}" type="pres">
      <dgm:prSet presAssocID="{ACF35B81-EF9B-4CCD-A546-3E789A7D1802}" presName="hierChild3" presStyleCnt="0"/>
      <dgm:spPr/>
    </dgm:pt>
  </dgm:ptLst>
  <dgm:cxnLst>
    <dgm:cxn modelId="{9F6A5422-E116-45E3-B22D-706A83661CAF}" srcId="{B20E97A3-2C61-46E3-B8C9-179C732E4FC0}" destId="{B8AA4FC5-2A60-483C-AE11-FDB62BC7B31A}" srcOrd="1" destOrd="0" parTransId="{DE4F5D35-D523-40E6-98B7-83840877EE96}" sibTransId="{AC574B59-2A2A-43B9-8162-A46909D5D2AB}"/>
    <dgm:cxn modelId="{D515C2A2-3787-4276-A950-6A7C9D2F7295}" type="presOf" srcId="{8D0C382E-5027-4789-9381-C43740D13F08}" destId="{49C70806-2CCA-4DEC-B87D-590CF9DA50CF}" srcOrd="0" destOrd="0" presId="urn:microsoft.com/office/officeart/2005/8/layout/hierarchy1"/>
    <dgm:cxn modelId="{2A31DE30-1B52-41E5-8EE7-38DA2F1FA449}" type="presOf" srcId="{0B579219-B013-44CF-91AD-BF4B29E5CA7E}" destId="{CAE86433-CF4B-4627-969D-DC093F7A9F48}" srcOrd="0" destOrd="0" presId="urn:microsoft.com/office/officeart/2005/8/layout/hierarchy1"/>
    <dgm:cxn modelId="{AE64FE69-4158-4FBD-9D4F-7A925D110F38}" srcId="{0D1A26F0-B844-4AF5-8CC2-701FA820E4D6}" destId="{B20E97A3-2C61-46E3-B8C9-179C732E4FC0}" srcOrd="1" destOrd="0" parTransId="{27B3A487-0001-492D-A995-AD8CF749803D}" sibTransId="{CFCC837B-D52B-4B0E-B23B-87DB705E3E8A}"/>
    <dgm:cxn modelId="{770F72C5-9B60-4321-A113-11F471C409AD}" type="presOf" srcId="{B8AA4FC5-2A60-483C-AE11-FDB62BC7B31A}" destId="{84CD3C65-8299-4C47-B7D5-B34F15B7D3FF}" srcOrd="0" destOrd="0" presId="urn:microsoft.com/office/officeart/2005/8/layout/hierarchy1"/>
    <dgm:cxn modelId="{C98D83C9-0D8E-42CD-88FC-48277E085A73}" srcId="{0B579219-B013-44CF-91AD-BF4B29E5CA7E}" destId="{383EF30E-8542-4C68-A94E-C362CD4A7800}" srcOrd="0" destOrd="0" parTransId="{8BF4759D-9693-4E33-A8EC-1158F7B911E2}" sibTransId="{0E85BA0C-A96D-4338-A6F0-E9A37DD30ED6}"/>
    <dgm:cxn modelId="{0C2835FB-23F5-45ED-847B-9A0407DBD2DA}" type="presOf" srcId="{ACF35B81-EF9B-4CCD-A546-3E789A7D1802}" destId="{94978C2F-B302-44C9-80F1-91D2E944A0FA}" srcOrd="0" destOrd="0" presId="urn:microsoft.com/office/officeart/2005/8/layout/hierarchy1"/>
    <dgm:cxn modelId="{494F972B-B649-4CE0-A104-099BDF3AFFB1}" srcId="{0B579219-B013-44CF-91AD-BF4B29E5CA7E}" destId="{33AF5965-5551-4317-8752-94BABC5EF636}" srcOrd="1" destOrd="0" parTransId="{8D0C382E-5027-4789-9381-C43740D13F08}" sibTransId="{B943C287-7650-4F9E-BD26-F431BEDB19B4}"/>
    <dgm:cxn modelId="{5CE44E99-2B63-4E96-B4D5-01D813C472CA}" srcId="{DBC363E5-C5A8-40CB-8C50-3826B3D800BA}" destId="{F6A9AF5E-4AA5-459E-8655-C7985D50C0E3}" srcOrd="0" destOrd="0" parTransId="{86DFF3AF-CF3E-4176-A56B-4D64402B49D5}" sibTransId="{ED473E26-F636-498B-BDA2-B5B40482DB8D}"/>
    <dgm:cxn modelId="{7F611B36-C1EE-4FCB-A666-8F6DD2E1F4CB}" type="presOf" srcId="{8CD867AF-4538-4DE5-9F09-E414F34990C1}" destId="{6C6A28BF-8365-4979-854F-AD2E61C59889}" srcOrd="0" destOrd="0" presId="urn:microsoft.com/office/officeart/2005/8/layout/hierarchy1"/>
    <dgm:cxn modelId="{363AB8D7-639D-41C0-B044-7C238DBC2297}" type="presOf" srcId="{8BF4759D-9693-4E33-A8EC-1158F7B911E2}" destId="{C98172E4-908F-40C2-ACC4-9122D0893162}" srcOrd="0" destOrd="0" presId="urn:microsoft.com/office/officeart/2005/8/layout/hierarchy1"/>
    <dgm:cxn modelId="{BC8E2B46-62C2-4FC7-BCAA-F1C560DD7FFC}" srcId="{0D1A26F0-B844-4AF5-8CC2-701FA820E4D6}" destId="{DBC363E5-C5A8-40CB-8C50-3826B3D800BA}" srcOrd="0" destOrd="0" parTransId="{EE4E9A9D-9464-47CC-B9EF-6B0F42A510D4}" sibTransId="{9DECC0AF-677F-484F-A671-645EC8F3E4FC}"/>
    <dgm:cxn modelId="{78BA798E-9813-4BA0-B32D-C012F8D9321C}" type="presOf" srcId="{C27550DE-454E-4B4D-8D27-936E5CC3EE38}" destId="{5733C5DE-F1B7-4D20-B603-B1F53FD042B2}" srcOrd="0" destOrd="0" presId="urn:microsoft.com/office/officeart/2005/8/layout/hierarchy1"/>
    <dgm:cxn modelId="{78805322-02F6-469D-A877-6F03F7CC692B}" type="presOf" srcId="{7C6A9BCE-2D0C-4BCD-B6D7-ED5EAF09AAC1}" destId="{27E09A88-AA28-461F-9CBA-BD93E1706076}" srcOrd="0" destOrd="0" presId="urn:microsoft.com/office/officeart/2005/8/layout/hierarchy1"/>
    <dgm:cxn modelId="{38674F45-5036-4472-9CD7-8EDE005768F9}" srcId="{CD69BC2E-C09A-42E4-87FD-388FE765DDC4}" destId="{0D1A26F0-B844-4AF5-8CC2-701FA820E4D6}" srcOrd="0" destOrd="0" parTransId="{E1DCBC13-3BAB-4C6B-8D4A-6BA7371FCB31}" sibTransId="{160B0652-858A-4903-B1B9-C38EECB83834}"/>
    <dgm:cxn modelId="{68A24DFE-88FF-4D58-BDB8-79B1C16FDACF}" type="presOf" srcId="{DBC363E5-C5A8-40CB-8C50-3826B3D800BA}" destId="{8315AA80-200F-448C-8852-AF2C1CD95E6E}" srcOrd="0" destOrd="0" presId="urn:microsoft.com/office/officeart/2005/8/layout/hierarchy1"/>
    <dgm:cxn modelId="{AB931472-571D-4F5A-AEA9-5A10BBD88A6F}" srcId="{B20E97A3-2C61-46E3-B8C9-179C732E4FC0}" destId="{0B579219-B013-44CF-91AD-BF4B29E5CA7E}" srcOrd="0" destOrd="0" parTransId="{6FA3C2D1-D8CE-412C-915A-CE9A4EA53517}" sibTransId="{38A9517F-64DD-4FC5-8C81-3244134E4704}"/>
    <dgm:cxn modelId="{4B2CE79F-7C58-4BA5-8BAA-58798972395D}" type="presOf" srcId="{86DFF3AF-CF3E-4176-A56B-4D64402B49D5}" destId="{FC91B444-D2A6-4A32-8395-8F6DB0C78DA0}" srcOrd="0" destOrd="0" presId="urn:microsoft.com/office/officeart/2005/8/layout/hierarchy1"/>
    <dgm:cxn modelId="{065F1FE6-923D-4DDF-BEA0-B180E42423D9}" type="presOf" srcId="{0D1A26F0-B844-4AF5-8CC2-701FA820E4D6}" destId="{2575A3C7-8689-42D1-9AC5-A304244ABE7C}" srcOrd="0" destOrd="0" presId="urn:microsoft.com/office/officeart/2005/8/layout/hierarchy1"/>
    <dgm:cxn modelId="{33621CC4-69AF-4EEC-8AA3-5652D497211F}" srcId="{0D1A26F0-B844-4AF5-8CC2-701FA820E4D6}" destId="{ACF35B81-EF9B-4CCD-A546-3E789A7D1802}" srcOrd="2" destOrd="0" parTransId="{1036F6FF-1F61-4886-91BF-E100ADEFE38A}" sibTransId="{1C913066-9C18-4B0A-A788-E4BA057A8680}"/>
    <dgm:cxn modelId="{01B39367-989D-4B61-A106-31678704959E}" type="presOf" srcId="{27B3A487-0001-492D-A995-AD8CF749803D}" destId="{B7F022BB-022E-44F6-BD3E-1A6453E14D21}" srcOrd="0" destOrd="0" presId="urn:microsoft.com/office/officeart/2005/8/layout/hierarchy1"/>
    <dgm:cxn modelId="{1A19BE4A-4EBD-4DC5-91FB-276399DCA7AF}" srcId="{DBC363E5-C5A8-40CB-8C50-3826B3D800BA}" destId="{9397DCBE-CE80-45AB-AC01-F57CCBAFBE07}" srcOrd="1" destOrd="0" parTransId="{8CD867AF-4538-4DE5-9F09-E414F34990C1}" sibTransId="{1BBEDF83-93B6-4B22-BC24-5F8EAB3CDEDB}"/>
    <dgm:cxn modelId="{C6230B92-2A01-4BDD-AC08-96FD13ACAFFA}" srcId="{33AF5965-5551-4317-8752-94BABC5EF636}" destId="{A5B50A4B-2E06-404A-AE07-1F413A430CF6}" srcOrd="1" destOrd="0" parTransId="{C27550DE-454E-4B4D-8D27-936E5CC3EE38}" sibTransId="{CA215DA7-96CA-4656-9BDC-F3D877FF18A1}"/>
    <dgm:cxn modelId="{9DCB7857-D8D5-43C5-B0DD-39D5A0D91E47}" type="presOf" srcId="{EE4E9A9D-9464-47CC-B9EF-6B0F42A510D4}" destId="{C505A2F3-B4B7-4E7E-9442-CD4B18D72251}" srcOrd="0" destOrd="0" presId="urn:microsoft.com/office/officeart/2005/8/layout/hierarchy1"/>
    <dgm:cxn modelId="{EA9F03E8-C63B-4B54-83DD-221ADEAEF425}" type="presOf" srcId="{B20E97A3-2C61-46E3-B8C9-179C732E4FC0}" destId="{2A2FA0DC-D884-474A-98FB-9BA3F755E8E8}" srcOrd="0" destOrd="0" presId="urn:microsoft.com/office/officeart/2005/8/layout/hierarchy1"/>
    <dgm:cxn modelId="{8847157E-E856-452C-8F44-7A9F68D9CD81}" type="presOf" srcId="{383EF30E-8542-4C68-A94E-C362CD4A7800}" destId="{13B7CE84-1AF3-483D-9832-0EE063A452D4}" srcOrd="0" destOrd="0" presId="urn:microsoft.com/office/officeart/2005/8/layout/hierarchy1"/>
    <dgm:cxn modelId="{BEBF83AB-44C5-454B-BBCC-C28530363C7C}" type="presOf" srcId="{DE4F5D35-D523-40E6-98B7-83840877EE96}" destId="{0FF333A4-2923-48C7-9437-60791E29BC9F}" srcOrd="0" destOrd="0" presId="urn:microsoft.com/office/officeart/2005/8/layout/hierarchy1"/>
    <dgm:cxn modelId="{4415A886-EE3F-45F7-A41D-4A7F95A49CF2}" srcId="{33AF5965-5551-4317-8752-94BABC5EF636}" destId="{C5D0FD16-8AC1-4F92-A98C-97B73EF36C4C}" srcOrd="0" destOrd="0" parTransId="{7C6A9BCE-2D0C-4BCD-B6D7-ED5EAF09AAC1}" sibTransId="{1D81BB5E-76F5-426A-9752-54E1435668C6}"/>
    <dgm:cxn modelId="{F9E56A1F-6BD0-4E09-804D-6D67F1571CB8}" type="presOf" srcId="{6FA3C2D1-D8CE-412C-915A-CE9A4EA53517}" destId="{5C953A9E-DC96-4811-81A3-0E0640164E53}" srcOrd="0" destOrd="0" presId="urn:microsoft.com/office/officeart/2005/8/layout/hierarchy1"/>
    <dgm:cxn modelId="{865D1EAD-A90F-4B3F-8CE9-AAEAB6592094}" type="presOf" srcId="{F6A9AF5E-4AA5-459E-8655-C7985D50C0E3}" destId="{6F62C0FF-559B-4354-BBEF-3EDB3B8261E4}" srcOrd="0" destOrd="0" presId="urn:microsoft.com/office/officeart/2005/8/layout/hierarchy1"/>
    <dgm:cxn modelId="{B849D993-3E8B-4302-BC7C-84716078EE92}" type="presOf" srcId="{33AF5965-5551-4317-8752-94BABC5EF636}" destId="{1D94A961-7746-47D0-9C44-44E8F22DA123}" srcOrd="0" destOrd="0" presId="urn:microsoft.com/office/officeart/2005/8/layout/hierarchy1"/>
    <dgm:cxn modelId="{6EAC0AF6-C151-413C-8BCF-935D52732C47}" type="presOf" srcId="{A5B50A4B-2E06-404A-AE07-1F413A430CF6}" destId="{FF86A7AC-779D-4330-AED5-4A6271C0B6D0}" srcOrd="0" destOrd="0" presId="urn:microsoft.com/office/officeart/2005/8/layout/hierarchy1"/>
    <dgm:cxn modelId="{11851E53-159F-46E8-A9B3-6C6D42A8E143}" type="presOf" srcId="{C5D0FD16-8AC1-4F92-A98C-97B73EF36C4C}" destId="{44A6C623-6991-461E-8A18-AADDBE71594E}" srcOrd="0" destOrd="0" presId="urn:microsoft.com/office/officeart/2005/8/layout/hierarchy1"/>
    <dgm:cxn modelId="{8C9EEF56-ADB9-41FE-80A9-C961A2CE8CD0}" type="presOf" srcId="{9397DCBE-CE80-45AB-AC01-F57CCBAFBE07}" destId="{DA1309C3-72BD-4A03-BD12-FF995D571FE4}" srcOrd="0" destOrd="0" presId="urn:microsoft.com/office/officeart/2005/8/layout/hierarchy1"/>
    <dgm:cxn modelId="{8D9575D9-7CAA-48F2-904D-F846EADEA292}" type="presOf" srcId="{CD69BC2E-C09A-42E4-87FD-388FE765DDC4}" destId="{C3AEBD27-A24B-4B97-8505-D18A7CEE78F8}" srcOrd="0" destOrd="0" presId="urn:microsoft.com/office/officeart/2005/8/layout/hierarchy1"/>
    <dgm:cxn modelId="{8C6C6FE4-8CA4-4A1E-83E2-4A00C016BD2A}" type="presOf" srcId="{1036F6FF-1F61-4886-91BF-E100ADEFE38A}" destId="{274F13C7-ABC2-45A7-96CE-A5CD6D7490E9}" srcOrd="0" destOrd="0" presId="urn:microsoft.com/office/officeart/2005/8/layout/hierarchy1"/>
    <dgm:cxn modelId="{27E08B08-D1A6-4E50-BC67-6B0F25FCA1BB}" type="presParOf" srcId="{C3AEBD27-A24B-4B97-8505-D18A7CEE78F8}" destId="{B0866524-92A3-4643-8B2D-A950E443DD78}" srcOrd="0" destOrd="0" presId="urn:microsoft.com/office/officeart/2005/8/layout/hierarchy1"/>
    <dgm:cxn modelId="{EEAA86A6-659A-4210-B954-453CD5B57F13}" type="presParOf" srcId="{B0866524-92A3-4643-8B2D-A950E443DD78}" destId="{5197E2C4-77AF-49D9-A181-61DBC97AAF94}" srcOrd="0" destOrd="0" presId="urn:microsoft.com/office/officeart/2005/8/layout/hierarchy1"/>
    <dgm:cxn modelId="{266D1DEC-ED92-464F-9A56-32F1ADC98388}" type="presParOf" srcId="{5197E2C4-77AF-49D9-A181-61DBC97AAF94}" destId="{E40A9F91-DBA9-49C6-A97F-DAF05C601674}" srcOrd="0" destOrd="0" presId="urn:microsoft.com/office/officeart/2005/8/layout/hierarchy1"/>
    <dgm:cxn modelId="{8088E91C-CA34-4239-B01E-7EDA271AE800}" type="presParOf" srcId="{5197E2C4-77AF-49D9-A181-61DBC97AAF94}" destId="{2575A3C7-8689-42D1-9AC5-A304244ABE7C}" srcOrd="1" destOrd="0" presId="urn:microsoft.com/office/officeart/2005/8/layout/hierarchy1"/>
    <dgm:cxn modelId="{644A7E6B-AB44-412D-A8E4-1BDCFC5B5D33}" type="presParOf" srcId="{B0866524-92A3-4643-8B2D-A950E443DD78}" destId="{2A8A0EA5-D257-4F37-AAE8-66DF1096FF41}" srcOrd="1" destOrd="0" presId="urn:microsoft.com/office/officeart/2005/8/layout/hierarchy1"/>
    <dgm:cxn modelId="{D5765D5B-0CAE-4C4D-92A9-AAC463F5189F}" type="presParOf" srcId="{2A8A0EA5-D257-4F37-AAE8-66DF1096FF41}" destId="{C505A2F3-B4B7-4E7E-9442-CD4B18D72251}" srcOrd="0" destOrd="0" presId="urn:microsoft.com/office/officeart/2005/8/layout/hierarchy1"/>
    <dgm:cxn modelId="{122FE777-C923-4BCC-8E14-3C1370920367}" type="presParOf" srcId="{2A8A0EA5-D257-4F37-AAE8-66DF1096FF41}" destId="{479C156A-F744-4F4F-99B5-639B145A51B0}" srcOrd="1" destOrd="0" presId="urn:microsoft.com/office/officeart/2005/8/layout/hierarchy1"/>
    <dgm:cxn modelId="{E2FA67F9-0C64-4255-A3FE-CBC0836FE61F}" type="presParOf" srcId="{479C156A-F744-4F4F-99B5-639B145A51B0}" destId="{49F795EB-559C-4891-938E-D032A463D3E5}" srcOrd="0" destOrd="0" presId="urn:microsoft.com/office/officeart/2005/8/layout/hierarchy1"/>
    <dgm:cxn modelId="{F1F728CB-AE43-408D-B6F9-C39893C0300D}" type="presParOf" srcId="{49F795EB-559C-4891-938E-D032A463D3E5}" destId="{6FFC1A6D-0FEB-4BF6-9261-1B30D4203446}" srcOrd="0" destOrd="0" presId="urn:microsoft.com/office/officeart/2005/8/layout/hierarchy1"/>
    <dgm:cxn modelId="{3BF7D048-8B5C-4310-AC69-D0B32D44A01B}" type="presParOf" srcId="{49F795EB-559C-4891-938E-D032A463D3E5}" destId="{8315AA80-200F-448C-8852-AF2C1CD95E6E}" srcOrd="1" destOrd="0" presId="urn:microsoft.com/office/officeart/2005/8/layout/hierarchy1"/>
    <dgm:cxn modelId="{233C0721-2E24-461D-AEDB-451DD00C944C}" type="presParOf" srcId="{479C156A-F744-4F4F-99B5-639B145A51B0}" destId="{B69E5B5E-DDC5-4D96-A30C-69687D0BE491}" srcOrd="1" destOrd="0" presId="urn:microsoft.com/office/officeart/2005/8/layout/hierarchy1"/>
    <dgm:cxn modelId="{DD6F5E50-1BBE-410F-9F15-CE4AC8BCF293}" type="presParOf" srcId="{B69E5B5E-DDC5-4D96-A30C-69687D0BE491}" destId="{FC91B444-D2A6-4A32-8395-8F6DB0C78DA0}" srcOrd="0" destOrd="0" presId="urn:microsoft.com/office/officeart/2005/8/layout/hierarchy1"/>
    <dgm:cxn modelId="{2FF2F75E-A026-4913-B71B-473DD279CDD3}" type="presParOf" srcId="{B69E5B5E-DDC5-4D96-A30C-69687D0BE491}" destId="{73333898-9ADE-42C7-9F8B-437BFEFFF1E6}" srcOrd="1" destOrd="0" presId="urn:microsoft.com/office/officeart/2005/8/layout/hierarchy1"/>
    <dgm:cxn modelId="{1550C4B9-5168-4527-8ABB-52179B481F34}" type="presParOf" srcId="{73333898-9ADE-42C7-9F8B-437BFEFFF1E6}" destId="{DA9218E0-EB34-494A-8468-C2AE26EC0305}" srcOrd="0" destOrd="0" presId="urn:microsoft.com/office/officeart/2005/8/layout/hierarchy1"/>
    <dgm:cxn modelId="{E019C159-7503-4314-A996-B8EA24183CD8}" type="presParOf" srcId="{DA9218E0-EB34-494A-8468-C2AE26EC0305}" destId="{964BD96A-7377-46EE-9E3A-264BCF704303}" srcOrd="0" destOrd="0" presId="urn:microsoft.com/office/officeart/2005/8/layout/hierarchy1"/>
    <dgm:cxn modelId="{058CBE72-23DA-4BBC-94ED-FF9028E42795}" type="presParOf" srcId="{DA9218E0-EB34-494A-8468-C2AE26EC0305}" destId="{6F62C0FF-559B-4354-BBEF-3EDB3B8261E4}" srcOrd="1" destOrd="0" presId="urn:microsoft.com/office/officeart/2005/8/layout/hierarchy1"/>
    <dgm:cxn modelId="{67EE146E-A780-4736-A9E5-FE7D4C4951CC}" type="presParOf" srcId="{73333898-9ADE-42C7-9F8B-437BFEFFF1E6}" destId="{26EAC95A-AEC9-4BF4-AD5C-33CF43A4E1EE}" srcOrd="1" destOrd="0" presId="urn:microsoft.com/office/officeart/2005/8/layout/hierarchy1"/>
    <dgm:cxn modelId="{43057220-8482-4DAB-8D68-6681C2D60CE8}" type="presParOf" srcId="{B69E5B5E-DDC5-4D96-A30C-69687D0BE491}" destId="{6C6A28BF-8365-4979-854F-AD2E61C59889}" srcOrd="2" destOrd="0" presId="urn:microsoft.com/office/officeart/2005/8/layout/hierarchy1"/>
    <dgm:cxn modelId="{1FB07AB4-21AD-4F92-B006-A3369A18FC4B}" type="presParOf" srcId="{B69E5B5E-DDC5-4D96-A30C-69687D0BE491}" destId="{EEBF43A9-856A-430D-AA1C-759587CD01CB}" srcOrd="3" destOrd="0" presId="urn:microsoft.com/office/officeart/2005/8/layout/hierarchy1"/>
    <dgm:cxn modelId="{30E7F230-758C-4131-BEA3-12339A3A184B}" type="presParOf" srcId="{EEBF43A9-856A-430D-AA1C-759587CD01CB}" destId="{5E991A83-AE16-4DBF-8900-810273AF8EC2}" srcOrd="0" destOrd="0" presId="urn:microsoft.com/office/officeart/2005/8/layout/hierarchy1"/>
    <dgm:cxn modelId="{A4F9B457-F8C1-48DD-9F69-35AE96CDF425}" type="presParOf" srcId="{5E991A83-AE16-4DBF-8900-810273AF8EC2}" destId="{05C4E98E-3974-469F-838A-4F63C5BEE445}" srcOrd="0" destOrd="0" presId="urn:microsoft.com/office/officeart/2005/8/layout/hierarchy1"/>
    <dgm:cxn modelId="{E064BFDC-C0A7-4669-B942-DF89BB6CA4E9}" type="presParOf" srcId="{5E991A83-AE16-4DBF-8900-810273AF8EC2}" destId="{DA1309C3-72BD-4A03-BD12-FF995D571FE4}" srcOrd="1" destOrd="0" presId="urn:microsoft.com/office/officeart/2005/8/layout/hierarchy1"/>
    <dgm:cxn modelId="{4B6FEF06-92E2-4811-85F4-4C20EB4FF4FB}" type="presParOf" srcId="{EEBF43A9-856A-430D-AA1C-759587CD01CB}" destId="{BBCA9861-0056-4D80-9135-D8232047C9ED}" srcOrd="1" destOrd="0" presId="urn:microsoft.com/office/officeart/2005/8/layout/hierarchy1"/>
    <dgm:cxn modelId="{6CBF515D-A48C-4586-BDD0-2020DD42E9D8}" type="presParOf" srcId="{2A8A0EA5-D257-4F37-AAE8-66DF1096FF41}" destId="{B7F022BB-022E-44F6-BD3E-1A6453E14D21}" srcOrd="2" destOrd="0" presId="urn:microsoft.com/office/officeart/2005/8/layout/hierarchy1"/>
    <dgm:cxn modelId="{BBDFA0B6-2C94-4406-878E-276858515830}" type="presParOf" srcId="{2A8A0EA5-D257-4F37-AAE8-66DF1096FF41}" destId="{BC15DFFC-7656-46AD-8A6E-C8117B5E594C}" srcOrd="3" destOrd="0" presId="urn:microsoft.com/office/officeart/2005/8/layout/hierarchy1"/>
    <dgm:cxn modelId="{D4A9A5F3-9225-4407-9B33-99EC33C4D56F}" type="presParOf" srcId="{BC15DFFC-7656-46AD-8A6E-C8117B5E594C}" destId="{0D4B7B23-9E20-4155-B6DA-E66BC5D8C43A}" srcOrd="0" destOrd="0" presId="urn:microsoft.com/office/officeart/2005/8/layout/hierarchy1"/>
    <dgm:cxn modelId="{C44B6EB3-08FF-4341-A73E-B7DBCD09C19A}" type="presParOf" srcId="{0D4B7B23-9E20-4155-B6DA-E66BC5D8C43A}" destId="{6508BCAF-0F68-4136-A5D5-E20AACE86C47}" srcOrd="0" destOrd="0" presId="urn:microsoft.com/office/officeart/2005/8/layout/hierarchy1"/>
    <dgm:cxn modelId="{413527D0-050A-4691-B12E-C899B4E106A8}" type="presParOf" srcId="{0D4B7B23-9E20-4155-B6DA-E66BC5D8C43A}" destId="{2A2FA0DC-D884-474A-98FB-9BA3F755E8E8}" srcOrd="1" destOrd="0" presId="urn:microsoft.com/office/officeart/2005/8/layout/hierarchy1"/>
    <dgm:cxn modelId="{CCAEC204-924D-404A-B11A-AF824AA1C809}" type="presParOf" srcId="{BC15DFFC-7656-46AD-8A6E-C8117B5E594C}" destId="{1CFCBC2C-3F73-40DC-B026-02052A1F83F7}" srcOrd="1" destOrd="0" presId="urn:microsoft.com/office/officeart/2005/8/layout/hierarchy1"/>
    <dgm:cxn modelId="{0B7639B1-3135-4098-9C36-941A67C26789}" type="presParOf" srcId="{1CFCBC2C-3F73-40DC-B026-02052A1F83F7}" destId="{5C953A9E-DC96-4811-81A3-0E0640164E53}" srcOrd="0" destOrd="0" presId="urn:microsoft.com/office/officeart/2005/8/layout/hierarchy1"/>
    <dgm:cxn modelId="{2B4E5B03-983E-4992-BD55-B479860BC24A}" type="presParOf" srcId="{1CFCBC2C-3F73-40DC-B026-02052A1F83F7}" destId="{4AFDB2F8-C72D-48AD-9183-BADC1995012E}" srcOrd="1" destOrd="0" presId="urn:microsoft.com/office/officeart/2005/8/layout/hierarchy1"/>
    <dgm:cxn modelId="{F4FE5FCE-E25D-43D1-966F-8C736BE3138B}" type="presParOf" srcId="{4AFDB2F8-C72D-48AD-9183-BADC1995012E}" destId="{7FF1B01D-2B0C-43FD-8546-8E4372D92069}" srcOrd="0" destOrd="0" presId="urn:microsoft.com/office/officeart/2005/8/layout/hierarchy1"/>
    <dgm:cxn modelId="{DFD3409C-A6B2-46FF-8F8E-5FBFC7FD935D}" type="presParOf" srcId="{7FF1B01D-2B0C-43FD-8546-8E4372D92069}" destId="{62201D4E-5422-4B22-842B-05B37F0C560A}" srcOrd="0" destOrd="0" presId="urn:microsoft.com/office/officeart/2005/8/layout/hierarchy1"/>
    <dgm:cxn modelId="{C72349BE-4C01-4A55-AE32-4C473294B4C1}" type="presParOf" srcId="{7FF1B01D-2B0C-43FD-8546-8E4372D92069}" destId="{CAE86433-CF4B-4627-969D-DC093F7A9F48}" srcOrd="1" destOrd="0" presId="urn:microsoft.com/office/officeart/2005/8/layout/hierarchy1"/>
    <dgm:cxn modelId="{EFCAD26E-5815-4768-9B63-B821DE411901}" type="presParOf" srcId="{4AFDB2F8-C72D-48AD-9183-BADC1995012E}" destId="{59755353-A169-4F88-880D-D74516CB7B70}" srcOrd="1" destOrd="0" presId="urn:microsoft.com/office/officeart/2005/8/layout/hierarchy1"/>
    <dgm:cxn modelId="{7C26A4F7-514A-4271-8429-4ABB31A57D6E}" type="presParOf" srcId="{59755353-A169-4F88-880D-D74516CB7B70}" destId="{C98172E4-908F-40C2-ACC4-9122D0893162}" srcOrd="0" destOrd="0" presId="urn:microsoft.com/office/officeart/2005/8/layout/hierarchy1"/>
    <dgm:cxn modelId="{C78214E5-8100-4684-A7E1-F605EC4EE34D}" type="presParOf" srcId="{59755353-A169-4F88-880D-D74516CB7B70}" destId="{BBC71E20-A2A3-40B0-9203-4278640A78AD}" srcOrd="1" destOrd="0" presId="urn:microsoft.com/office/officeart/2005/8/layout/hierarchy1"/>
    <dgm:cxn modelId="{7A7D973F-FE00-498D-A091-A9CC0717A4F6}" type="presParOf" srcId="{BBC71E20-A2A3-40B0-9203-4278640A78AD}" destId="{4A85B8DC-0A1E-4E65-AFF6-EBEB35E3C6A4}" srcOrd="0" destOrd="0" presId="urn:microsoft.com/office/officeart/2005/8/layout/hierarchy1"/>
    <dgm:cxn modelId="{C5CDD27D-7FAB-48E3-878F-9B16B6BABA37}" type="presParOf" srcId="{4A85B8DC-0A1E-4E65-AFF6-EBEB35E3C6A4}" destId="{E587CECC-A048-4766-8BC9-E8D342CBF59D}" srcOrd="0" destOrd="0" presId="urn:microsoft.com/office/officeart/2005/8/layout/hierarchy1"/>
    <dgm:cxn modelId="{E5E7C8BA-DE82-4E99-9063-78C9D5853A97}" type="presParOf" srcId="{4A85B8DC-0A1E-4E65-AFF6-EBEB35E3C6A4}" destId="{13B7CE84-1AF3-483D-9832-0EE063A452D4}" srcOrd="1" destOrd="0" presId="urn:microsoft.com/office/officeart/2005/8/layout/hierarchy1"/>
    <dgm:cxn modelId="{8126D0CD-C456-49E1-939A-1A642C382CF2}" type="presParOf" srcId="{BBC71E20-A2A3-40B0-9203-4278640A78AD}" destId="{DEAA2224-02D4-4456-B14B-3B4B3BF0429D}" srcOrd="1" destOrd="0" presId="urn:microsoft.com/office/officeart/2005/8/layout/hierarchy1"/>
    <dgm:cxn modelId="{3B9F2CB2-2540-45E1-9A6F-3BA4F36B52D6}" type="presParOf" srcId="{59755353-A169-4F88-880D-D74516CB7B70}" destId="{49C70806-2CCA-4DEC-B87D-590CF9DA50CF}" srcOrd="2" destOrd="0" presId="urn:microsoft.com/office/officeart/2005/8/layout/hierarchy1"/>
    <dgm:cxn modelId="{C34EE4B1-EF62-4B53-A41F-E6CF372ABAAB}" type="presParOf" srcId="{59755353-A169-4F88-880D-D74516CB7B70}" destId="{7019B994-A314-45E6-BC7B-DE91304A1A91}" srcOrd="3" destOrd="0" presId="urn:microsoft.com/office/officeart/2005/8/layout/hierarchy1"/>
    <dgm:cxn modelId="{ACF16D46-7A3D-4C80-A3D9-6DA22C4ACED2}" type="presParOf" srcId="{7019B994-A314-45E6-BC7B-DE91304A1A91}" destId="{124D8406-7BED-4D88-BAF5-4775583A4859}" srcOrd="0" destOrd="0" presId="urn:microsoft.com/office/officeart/2005/8/layout/hierarchy1"/>
    <dgm:cxn modelId="{9D7C6D8C-4DFD-4940-BC22-A756F5BB3145}" type="presParOf" srcId="{124D8406-7BED-4D88-BAF5-4775583A4859}" destId="{99438F83-2390-4276-88B7-14C6D9AA99FE}" srcOrd="0" destOrd="0" presId="urn:microsoft.com/office/officeart/2005/8/layout/hierarchy1"/>
    <dgm:cxn modelId="{1CE05C2E-C62C-48D8-A527-7046272E6AB1}" type="presParOf" srcId="{124D8406-7BED-4D88-BAF5-4775583A4859}" destId="{1D94A961-7746-47D0-9C44-44E8F22DA123}" srcOrd="1" destOrd="0" presId="urn:microsoft.com/office/officeart/2005/8/layout/hierarchy1"/>
    <dgm:cxn modelId="{6DB1A6D7-CED5-4232-87D3-3C6818D6F2BA}" type="presParOf" srcId="{7019B994-A314-45E6-BC7B-DE91304A1A91}" destId="{F8B7B389-4A55-4970-A898-70127B8460DC}" srcOrd="1" destOrd="0" presId="urn:microsoft.com/office/officeart/2005/8/layout/hierarchy1"/>
    <dgm:cxn modelId="{8B0B7948-7A2C-48B8-B01A-F64F5B9330B6}" type="presParOf" srcId="{F8B7B389-4A55-4970-A898-70127B8460DC}" destId="{27E09A88-AA28-461F-9CBA-BD93E1706076}" srcOrd="0" destOrd="0" presId="urn:microsoft.com/office/officeart/2005/8/layout/hierarchy1"/>
    <dgm:cxn modelId="{8EF699B7-3CC6-4137-9D6D-E5BAF84A3F81}" type="presParOf" srcId="{F8B7B389-4A55-4970-A898-70127B8460DC}" destId="{F534492F-27BC-4BA5-A7DF-E666EDA4453D}" srcOrd="1" destOrd="0" presId="urn:microsoft.com/office/officeart/2005/8/layout/hierarchy1"/>
    <dgm:cxn modelId="{E5E0D3AA-892E-4184-B092-B630EB5BF662}" type="presParOf" srcId="{F534492F-27BC-4BA5-A7DF-E666EDA4453D}" destId="{917C7AB7-2330-486D-8737-AC9563B28497}" srcOrd="0" destOrd="0" presId="urn:microsoft.com/office/officeart/2005/8/layout/hierarchy1"/>
    <dgm:cxn modelId="{DDAE3618-27DE-4E67-B944-3448B7D0B6C4}" type="presParOf" srcId="{917C7AB7-2330-486D-8737-AC9563B28497}" destId="{E3D47E7D-680A-4681-BE8F-1084C75968FD}" srcOrd="0" destOrd="0" presId="urn:microsoft.com/office/officeart/2005/8/layout/hierarchy1"/>
    <dgm:cxn modelId="{832C586D-25E8-4315-ABBE-F1D8560D587F}" type="presParOf" srcId="{917C7AB7-2330-486D-8737-AC9563B28497}" destId="{44A6C623-6991-461E-8A18-AADDBE71594E}" srcOrd="1" destOrd="0" presId="urn:microsoft.com/office/officeart/2005/8/layout/hierarchy1"/>
    <dgm:cxn modelId="{AB45D310-4B48-469D-8B2A-A87434C971CC}" type="presParOf" srcId="{F534492F-27BC-4BA5-A7DF-E666EDA4453D}" destId="{9F1E1F17-4F36-4FFA-A767-74EC1AA42FDC}" srcOrd="1" destOrd="0" presId="urn:microsoft.com/office/officeart/2005/8/layout/hierarchy1"/>
    <dgm:cxn modelId="{06253894-5182-4B1F-A1C8-DAD8394C1A3C}" type="presParOf" srcId="{F8B7B389-4A55-4970-A898-70127B8460DC}" destId="{5733C5DE-F1B7-4D20-B603-B1F53FD042B2}" srcOrd="2" destOrd="0" presId="urn:microsoft.com/office/officeart/2005/8/layout/hierarchy1"/>
    <dgm:cxn modelId="{1F2E3B21-777C-4C3F-8AD9-A393DDB288A1}" type="presParOf" srcId="{F8B7B389-4A55-4970-A898-70127B8460DC}" destId="{26A24D00-C184-4EA1-B54B-2505A71A1520}" srcOrd="3" destOrd="0" presId="urn:microsoft.com/office/officeart/2005/8/layout/hierarchy1"/>
    <dgm:cxn modelId="{BDB37EEE-67E1-4CA0-87C3-6B46EFFF7BA6}" type="presParOf" srcId="{26A24D00-C184-4EA1-B54B-2505A71A1520}" destId="{C53DFF2E-C43A-4336-8286-DB7D63ACD356}" srcOrd="0" destOrd="0" presId="urn:microsoft.com/office/officeart/2005/8/layout/hierarchy1"/>
    <dgm:cxn modelId="{01B42FFF-BB9D-4BDA-AECA-D9AD313B6C17}" type="presParOf" srcId="{C53DFF2E-C43A-4336-8286-DB7D63ACD356}" destId="{417473D7-C68E-4B76-A9FC-862E4AF12BAA}" srcOrd="0" destOrd="0" presId="urn:microsoft.com/office/officeart/2005/8/layout/hierarchy1"/>
    <dgm:cxn modelId="{A82F374A-D952-431D-BEF9-52ECE38D48C8}" type="presParOf" srcId="{C53DFF2E-C43A-4336-8286-DB7D63ACD356}" destId="{FF86A7AC-779D-4330-AED5-4A6271C0B6D0}" srcOrd="1" destOrd="0" presId="urn:microsoft.com/office/officeart/2005/8/layout/hierarchy1"/>
    <dgm:cxn modelId="{AD137FC2-01E8-4156-B709-733CF6701112}" type="presParOf" srcId="{26A24D00-C184-4EA1-B54B-2505A71A1520}" destId="{35D7B6DD-0631-4314-8A8A-363CFC4B7BBC}" srcOrd="1" destOrd="0" presId="urn:microsoft.com/office/officeart/2005/8/layout/hierarchy1"/>
    <dgm:cxn modelId="{E3177716-5A61-471D-945A-8AA9EF78D2AD}" type="presParOf" srcId="{1CFCBC2C-3F73-40DC-B026-02052A1F83F7}" destId="{0FF333A4-2923-48C7-9437-60791E29BC9F}" srcOrd="2" destOrd="0" presId="urn:microsoft.com/office/officeart/2005/8/layout/hierarchy1"/>
    <dgm:cxn modelId="{A31E2582-3C11-4F14-ACDB-6CB312E8F182}" type="presParOf" srcId="{1CFCBC2C-3F73-40DC-B026-02052A1F83F7}" destId="{920704EF-8060-45AC-B30B-EEE3F0672F06}" srcOrd="3" destOrd="0" presId="urn:microsoft.com/office/officeart/2005/8/layout/hierarchy1"/>
    <dgm:cxn modelId="{3C78B55C-B8AC-47CE-999B-5F8317AF88D1}" type="presParOf" srcId="{920704EF-8060-45AC-B30B-EEE3F0672F06}" destId="{539BC269-F795-4A92-BB98-43F45579CFF5}" srcOrd="0" destOrd="0" presId="urn:microsoft.com/office/officeart/2005/8/layout/hierarchy1"/>
    <dgm:cxn modelId="{F269C313-F642-4287-BC77-C8609726FC78}" type="presParOf" srcId="{539BC269-F795-4A92-BB98-43F45579CFF5}" destId="{0CD5C296-79A2-42E5-8D12-AD78A1D528D2}" srcOrd="0" destOrd="0" presId="urn:microsoft.com/office/officeart/2005/8/layout/hierarchy1"/>
    <dgm:cxn modelId="{0A0A7BE8-17A9-4D69-AEA4-9A90DB17B8C9}" type="presParOf" srcId="{539BC269-F795-4A92-BB98-43F45579CFF5}" destId="{84CD3C65-8299-4C47-B7D5-B34F15B7D3FF}" srcOrd="1" destOrd="0" presId="urn:microsoft.com/office/officeart/2005/8/layout/hierarchy1"/>
    <dgm:cxn modelId="{39BB444C-71E6-4BFF-B8D1-489F7F1A045E}" type="presParOf" srcId="{920704EF-8060-45AC-B30B-EEE3F0672F06}" destId="{47DD0B87-88D3-4E1E-87D6-47BB4F32D32B}" srcOrd="1" destOrd="0" presId="urn:microsoft.com/office/officeart/2005/8/layout/hierarchy1"/>
    <dgm:cxn modelId="{FEEAFA1B-156B-4A8B-A32F-1DA37B1524D6}" type="presParOf" srcId="{2A8A0EA5-D257-4F37-AAE8-66DF1096FF41}" destId="{274F13C7-ABC2-45A7-96CE-A5CD6D7490E9}" srcOrd="4" destOrd="0" presId="urn:microsoft.com/office/officeart/2005/8/layout/hierarchy1"/>
    <dgm:cxn modelId="{CDC95F13-8C98-4FED-95BB-47314B0B6C62}" type="presParOf" srcId="{2A8A0EA5-D257-4F37-AAE8-66DF1096FF41}" destId="{9B9E7208-CF72-4ED6-B018-4DF8D7B7F4CC}" srcOrd="5" destOrd="0" presId="urn:microsoft.com/office/officeart/2005/8/layout/hierarchy1"/>
    <dgm:cxn modelId="{4FD55400-01AC-48FB-8516-A72562D57B1F}" type="presParOf" srcId="{9B9E7208-CF72-4ED6-B018-4DF8D7B7F4CC}" destId="{63F10C5D-31D6-45F9-BFC2-BE6723B2277E}" srcOrd="0" destOrd="0" presId="urn:microsoft.com/office/officeart/2005/8/layout/hierarchy1"/>
    <dgm:cxn modelId="{A2DBB581-4B41-48F3-AD92-7E0E039E35FD}" type="presParOf" srcId="{63F10C5D-31D6-45F9-BFC2-BE6723B2277E}" destId="{264B8193-4AA8-4C41-A341-643CA656E640}" srcOrd="0" destOrd="0" presId="urn:microsoft.com/office/officeart/2005/8/layout/hierarchy1"/>
    <dgm:cxn modelId="{57DD5554-48C7-4123-9409-BD7E0B504F8E}" type="presParOf" srcId="{63F10C5D-31D6-45F9-BFC2-BE6723B2277E}" destId="{94978C2F-B302-44C9-80F1-91D2E944A0FA}" srcOrd="1" destOrd="0" presId="urn:microsoft.com/office/officeart/2005/8/layout/hierarchy1"/>
    <dgm:cxn modelId="{5E46F670-3C46-46D3-B76D-D72167A3A5A9}" type="presParOf" srcId="{9B9E7208-CF72-4ED6-B018-4DF8D7B7F4CC}" destId="{C4CDC318-C870-4E5B-8FDC-9A47FA91B37E}"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106F5-8C56-4842-A8A3-81A0B69B1B2A}"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15E3F1CE-B5FD-4D10-9537-76CB946C1754}">
      <dgm:prSet phldrT="[Text]"/>
      <dgm:spPr>
        <a:solidFill>
          <a:schemeClr val="accent2">
            <a:hueOff val="0"/>
            <a:satOff val="0"/>
            <a:lumOff val="0"/>
            <a:alpha val="25000"/>
          </a:schemeClr>
        </a:solidFill>
      </dgm:spPr>
      <dgm:t>
        <a:bodyPr/>
        <a:lstStyle/>
        <a:p>
          <a:r>
            <a:rPr lang="en-US" dirty="0" smtClean="0"/>
            <a:t>Design</a:t>
          </a:r>
          <a:endParaRPr lang="en-US" dirty="0"/>
        </a:p>
      </dgm:t>
    </dgm:pt>
    <dgm:pt modelId="{D9DC582C-D830-45C2-8985-AE1D4AE85959}" type="parTrans" cxnId="{18B94020-35E9-4C61-937D-6ACCFB2882E2}">
      <dgm:prSet/>
      <dgm:spPr/>
      <dgm:t>
        <a:bodyPr/>
        <a:lstStyle/>
        <a:p>
          <a:endParaRPr lang="en-US"/>
        </a:p>
      </dgm:t>
    </dgm:pt>
    <dgm:pt modelId="{9B7EB4FC-49C0-435C-874D-4AFFCDB6E032}" type="sibTrans" cxnId="{18B94020-35E9-4C61-937D-6ACCFB2882E2}">
      <dgm:prSet/>
      <dgm:spPr/>
      <dgm:t>
        <a:bodyPr/>
        <a:lstStyle/>
        <a:p>
          <a:endParaRPr lang="en-US"/>
        </a:p>
      </dgm:t>
    </dgm:pt>
    <dgm:pt modelId="{C79B43D6-55B7-4BCE-9059-743DB66491A9}">
      <dgm:prSet phldrT="[Text]"/>
      <dgm:spPr>
        <a:solidFill>
          <a:schemeClr val="lt1">
            <a:hueOff val="0"/>
            <a:satOff val="0"/>
            <a:lumOff val="0"/>
            <a:alpha val="25000"/>
          </a:schemeClr>
        </a:solidFill>
      </dgm:spPr>
      <dgm:t>
        <a:bodyPr/>
        <a:lstStyle/>
        <a:p>
          <a:r>
            <a:rPr lang="en-US" dirty="0" smtClean="0">
              <a:solidFill>
                <a:schemeClr val="bg2">
                  <a:lumMod val="40000"/>
                  <a:lumOff val="60000"/>
                </a:schemeClr>
              </a:solidFill>
            </a:rPr>
            <a:t>Mid-1960’s </a:t>
          </a:r>
          <a:r>
            <a:rPr lang="en-US" dirty="0" smtClean="0">
              <a:solidFill>
                <a:schemeClr val="bg2">
                  <a:lumMod val="40000"/>
                  <a:lumOff val="60000"/>
                </a:schemeClr>
              </a:solidFill>
              <a:sym typeface="Symbol"/>
            </a:rPr>
            <a:t> present</a:t>
          </a:r>
          <a:endParaRPr lang="en-US" dirty="0">
            <a:solidFill>
              <a:schemeClr val="bg2">
                <a:lumMod val="40000"/>
                <a:lumOff val="60000"/>
              </a:schemeClr>
            </a:solidFill>
          </a:endParaRPr>
        </a:p>
      </dgm:t>
    </dgm:pt>
    <dgm:pt modelId="{60C5B000-D8E2-4BE4-AAE0-F410E27DD6B2}" type="parTrans" cxnId="{98396ABE-E9DC-4E18-887F-0714D59F4F61}">
      <dgm:prSet/>
      <dgm:spPr/>
      <dgm:t>
        <a:bodyPr/>
        <a:lstStyle/>
        <a:p>
          <a:endParaRPr lang="en-US"/>
        </a:p>
      </dgm:t>
    </dgm:pt>
    <dgm:pt modelId="{F86ECB05-1AB3-402C-AC63-EF30FF2CDBAB}" type="sibTrans" cxnId="{98396ABE-E9DC-4E18-887F-0714D59F4F61}">
      <dgm:prSet/>
      <dgm:spPr/>
      <dgm:t>
        <a:bodyPr/>
        <a:lstStyle/>
        <a:p>
          <a:endParaRPr lang="en-US"/>
        </a:p>
      </dgm:t>
    </dgm:pt>
    <dgm:pt modelId="{F913A8AC-3849-43C2-A80B-D635BB07BFA5}">
      <dgm:prSet phldrT="[Text]"/>
      <dgm:spPr/>
      <dgm:t>
        <a:bodyPr/>
        <a:lstStyle/>
        <a:p>
          <a:r>
            <a:rPr lang="en-US" b="1" dirty="0" smtClean="0"/>
            <a:t>Architecture</a:t>
          </a:r>
          <a:endParaRPr lang="en-US" b="1" dirty="0"/>
        </a:p>
      </dgm:t>
    </dgm:pt>
    <dgm:pt modelId="{0CA3063F-F152-4EE2-B429-1F767FE17D5F}" type="parTrans" cxnId="{525C97CB-99B6-487F-963D-3262D2F29741}">
      <dgm:prSet/>
      <dgm:spPr/>
      <dgm:t>
        <a:bodyPr/>
        <a:lstStyle/>
        <a:p>
          <a:endParaRPr lang="en-US"/>
        </a:p>
      </dgm:t>
    </dgm:pt>
    <dgm:pt modelId="{CAF4E7D5-51B4-4ED7-8DAA-1F53F77A02F1}" type="sibTrans" cxnId="{525C97CB-99B6-487F-963D-3262D2F29741}">
      <dgm:prSet/>
      <dgm:spPr/>
      <dgm:t>
        <a:bodyPr/>
        <a:lstStyle/>
        <a:p>
          <a:endParaRPr lang="en-US"/>
        </a:p>
      </dgm:t>
    </dgm:pt>
    <dgm:pt modelId="{AFFF0E38-35D6-46B1-8381-ED1DD1A57539}">
      <dgm:prSet phldrT="[Text]"/>
      <dgm:spPr/>
      <dgm:t>
        <a:bodyPr/>
        <a:lstStyle/>
        <a:p>
          <a:r>
            <a:rPr lang="en-US" b="1" dirty="0" smtClean="0"/>
            <a:t>Mid-1990’s </a:t>
          </a:r>
          <a:r>
            <a:rPr lang="en-US" b="1" dirty="0" smtClean="0">
              <a:sym typeface="Symbol"/>
            </a:rPr>
            <a:t> present</a:t>
          </a:r>
          <a:endParaRPr lang="en-US" b="1" dirty="0"/>
        </a:p>
      </dgm:t>
    </dgm:pt>
    <dgm:pt modelId="{2BE00320-63A1-463A-90FD-B95B1CB19F82}" type="parTrans" cxnId="{7F7ECF17-12DD-411C-A1E7-6158C7B24DF2}">
      <dgm:prSet/>
      <dgm:spPr/>
      <dgm:t>
        <a:bodyPr/>
        <a:lstStyle/>
        <a:p>
          <a:endParaRPr lang="en-US"/>
        </a:p>
      </dgm:t>
    </dgm:pt>
    <dgm:pt modelId="{5F0F803D-9A69-457B-93D0-26EC19D97990}" type="sibTrans" cxnId="{7F7ECF17-12DD-411C-A1E7-6158C7B24DF2}">
      <dgm:prSet/>
      <dgm:spPr/>
      <dgm:t>
        <a:bodyPr/>
        <a:lstStyle/>
        <a:p>
          <a:endParaRPr lang="en-US"/>
        </a:p>
      </dgm:t>
    </dgm:pt>
    <dgm:pt modelId="{5B4FD5A7-664C-462B-8293-319EEEF6183F}">
      <dgm:prSet phldrT="[Text]"/>
      <dgm:spPr>
        <a:solidFill>
          <a:schemeClr val="lt1">
            <a:hueOff val="0"/>
            <a:satOff val="0"/>
            <a:lumOff val="0"/>
            <a:alpha val="25000"/>
          </a:schemeClr>
        </a:solidFill>
      </dgm:spPr>
      <dgm:t>
        <a:bodyPr/>
        <a:lstStyle/>
        <a:p>
          <a:r>
            <a:rPr lang="en-US" dirty="0" smtClean="0">
              <a:solidFill>
                <a:schemeClr val="bg2">
                  <a:lumMod val="40000"/>
                  <a:lumOff val="60000"/>
                </a:schemeClr>
              </a:solidFill>
            </a:rPr>
            <a:t>Structured design, information hiding, abstract data types, aspect-orientation, …</a:t>
          </a:r>
          <a:endParaRPr lang="en-US" dirty="0">
            <a:solidFill>
              <a:schemeClr val="bg2">
                <a:lumMod val="40000"/>
                <a:lumOff val="60000"/>
              </a:schemeClr>
            </a:solidFill>
          </a:endParaRPr>
        </a:p>
      </dgm:t>
    </dgm:pt>
    <dgm:pt modelId="{FF55F35F-DECB-428D-9E39-FAC9508CAFC8}" type="parTrans" cxnId="{5AEDC50F-D50B-46F7-B21E-27082A2C15A3}">
      <dgm:prSet/>
      <dgm:spPr/>
      <dgm:t>
        <a:bodyPr/>
        <a:lstStyle/>
        <a:p>
          <a:endParaRPr lang="en-US"/>
        </a:p>
      </dgm:t>
    </dgm:pt>
    <dgm:pt modelId="{90C11C91-D176-4A48-8CB3-662322873A55}" type="sibTrans" cxnId="{5AEDC50F-D50B-46F7-B21E-27082A2C15A3}">
      <dgm:prSet/>
      <dgm:spPr/>
      <dgm:t>
        <a:bodyPr/>
        <a:lstStyle/>
        <a:p>
          <a:endParaRPr lang="en-US"/>
        </a:p>
      </dgm:t>
    </dgm:pt>
    <dgm:pt modelId="{65D21BE7-8B5B-4D98-9CCA-39FDB927CEEF}">
      <dgm:prSet phldrT="[Text]"/>
      <dgm:spPr/>
      <dgm:t>
        <a:bodyPr/>
        <a:lstStyle/>
        <a:p>
          <a:r>
            <a:rPr lang="en-US" b="1" dirty="0" smtClean="0"/>
            <a:t>Architectural styles, architecture description languages, patterns, frameworks, …</a:t>
          </a:r>
          <a:endParaRPr lang="en-US" b="1" dirty="0"/>
        </a:p>
      </dgm:t>
    </dgm:pt>
    <dgm:pt modelId="{F3779128-031C-4BBF-8CC3-AAADFDFC09C2}" type="parTrans" cxnId="{D766A0E9-0819-469E-AFE3-B6A9139D2B94}">
      <dgm:prSet/>
      <dgm:spPr/>
      <dgm:t>
        <a:bodyPr/>
        <a:lstStyle/>
        <a:p>
          <a:endParaRPr lang="en-US"/>
        </a:p>
      </dgm:t>
    </dgm:pt>
    <dgm:pt modelId="{DCE66612-7567-4AD8-B77C-3D241B9FD770}" type="sibTrans" cxnId="{D766A0E9-0819-469E-AFE3-B6A9139D2B94}">
      <dgm:prSet/>
      <dgm:spPr/>
      <dgm:t>
        <a:bodyPr/>
        <a:lstStyle/>
        <a:p>
          <a:endParaRPr lang="en-US"/>
        </a:p>
      </dgm:t>
    </dgm:pt>
    <dgm:pt modelId="{134D6A9C-7123-45BE-B3CB-BCA512BA953A}" type="pres">
      <dgm:prSet presAssocID="{F7C106F5-8C56-4842-A8A3-81A0B69B1B2A}" presName="linearFlow" presStyleCnt="0">
        <dgm:presLayoutVars>
          <dgm:dir/>
          <dgm:animLvl val="lvl"/>
          <dgm:resizeHandles val="exact"/>
        </dgm:presLayoutVars>
      </dgm:prSet>
      <dgm:spPr/>
      <dgm:t>
        <a:bodyPr/>
        <a:lstStyle/>
        <a:p>
          <a:endParaRPr lang="en-US"/>
        </a:p>
      </dgm:t>
    </dgm:pt>
    <dgm:pt modelId="{05600B0C-6EC1-41B4-93B3-5F6991B54E8E}" type="pres">
      <dgm:prSet presAssocID="{15E3F1CE-B5FD-4D10-9537-76CB946C1754}" presName="composite" presStyleCnt="0"/>
      <dgm:spPr/>
      <dgm:t>
        <a:bodyPr/>
        <a:lstStyle/>
        <a:p>
          <a:endParaRPr lang="en-US"/>
        </a:p>
      </dgm:t>
    </dgm:pt>
    <dgm:pt modelId="{2F1BF963-9FE6-422D-B35E-D6A1511440FA}" type="pres">
      <dgm:prSet presAssocID="{15E3F1CE-B5FD-4D10-9537-76CB946C1754}" presName="parentText" presStyleLbl="alignNode1" presStyleIdx="0" presStyleCnt="2">
        <dgm:presLayoutVars>
          <dgm:chMax val="1"/>
          <dgm:bulletEnabled val="1"/>
        </dgm:presLayoutVars>
      </dgm:prSet>
      <dgm:spPr/>
      <dgm:t>
        <a:bodyPr/>
        <a:lstStyle/>
        <a:p>
          <a:endParaRPr lang="en-US"/>
        </a:p>
      </dgm:t>
    </dgm:pt>
    <dgm:pt modelId="{BE41EB3F-B864-4478-84EE-A55E344E96BC}" type="pres">
      <dgm:prSet presAssocID="{15E3F1CE-B5FD-4D10-9537-76CB946C1754}" presName="descendantText" presStyleLbl="alignAcc1" presStyleIdx="0" presStyleCnt="2">
        <dgm:presLayoutVars>
          <dgm:bulletEnabled val="1"/>
        </dgm:presLayoutVars>
      </dgm:prSet>
      <dgm:spPr/>
      <dgm:t>
        <a:bodyPr/>
        <a:lstStyle/>
        <a:p>
          <a:endParaRPr lang="en-US"/>
        </a:p>
      </dgm:t>
    </dgm:pt>
    <dgm:pt modelId="{C09736C4-D268-4FAA-9D87-9609B6E8E526}" type="pres">
      <dgm:prSet presAssocID="{9B7EB4FC-49C0-435C-874D-4AFFCDB6E032}" presName="sp" presStyleCnt="0"/>
      <dgm:spPr/>
      <dgm:t>
        <a:bodyPr/>
        <a:lstStyle/>
        <a:p>
          <a:endParaRPr lang="en-US"/>
        </a:p>
      </dgm:t>
    </dgm:pt>
    <dgm:pt modelId="{166D1B91-041C-4BEC-970A-13CC5AA2996E}" type="pres">
      <dgm:prSet presAssocID="{F913A8AC-3849-43C2-A80B-D635BB07BFA5}" presName="composite" presStyleCnt="0"/>
      <dgm:spPr/>
      <dgm:t>
        <a:bodyPr/>
        <a:lstStyle/>
        <a:p>
          <a:endParaRPr lang="en-US"/>
        </a:p>
      </dgm:t>
    </dgm:pt>
    <dgm:pt modelId="{F84447E2-FB2D-44BC-B708-016529534CA1}" type="pres">
      <dgm:prSet presAssocID="{F913A8AC-3849-43C2-A80B-D635BB07BFA5}" presName="parentText" presStyleLbl="alignNode1" presStyleIdx="1" presStyleCnt="2">
        <dgm:presLayoutVars>
          <dgm:chMax val="1"/>
          <dgm:bulletEnabled val="1"/>
        </dgm:presLayoutVars>
      </dgm:prSet>
      <dgm:spPr/>
      <dgm:t>
        <a:bodyPr/>
        <a:lstStyle/>
        <a:p>
          <a:endParaRPr lang="en-US"/>
        </a:p>
      </dgm:t>
    </dgm:pt>
    <dgm:pt modelId="{A66AA061-2F4E-411F-9EF9-C62718CF896E}" type="pres">
      <dgm:prSet presAssocID="{F913A8AC-3849-43C2-A80B-D635BB07BFA5}" presName="descendantText" presStyleLbl="alignAcc1" presStyleIdx="1" presStyleCnt="2">
        <dgm:presLayoutVars>
          <dgm:bulletEnabled val="1"/>
        </dgm:presLayoutVars>
      </dgm:prSet>
      <dgm:spPr/>
      <dgm:t>
        <a:bodyPr/>
        <a:lstStyle/>
        <a:p>
          <a:endParaRPr lang="en-US"/>
        </a:p>
      </dgm:t>
    </dgm:pt>
  </dgm:ptLst>
  <dgm:cxnLst>
    <dgm:cxn modelId="{F8693868-07BD-4F56-B094-7DA3B44D431F}" type="presOf" srcId="{F7C106F5-8C56-4842-A8A3-81A0B69B1B2A}" destId="{134D6A9C-7123-45BE-B3CB-BCA512BA953A}" srcOrd="0" destOrd="0" presId="urn:microsoft.com/office/officeart/2005/8/layout/chevron2"/>
    <dgm:cxn modelId="{522E7289-5321-4544-91FB-919AC6BFDE75}" type="presOf" srcId="{C79B43D6-55B7-4BCE-9059-743DB66491A9}" destId="{BE41EB3F-B864-4478-84EE-A55E344E96BC}" srcOrd="0" destOrd="0" presId="urn:microsoft.com/office/officeart/2005/8/layout/chevron2"/>
    <dgm:cxn modelId="{71896EF1-B9DD-454C-B19A-99CBDA2612A7}" type="presOf" srcId="{F913A8AC-3849-43C2-A80B-D635BB07BFA5}" destId="{F84447E2-FB2D-44BC-B708-016529534CA1}" srcOrd="0" destOrd="0" presId="urn:microsoft.com/office/officeart/2005/8/layout/chevron2"/>
    <dgm:cxn modelId="{872F136E-306E-461A-BB23-BC8A3624CEC3}" type="presOf" srcId="{15E3F1CE-B5FD-4D10-9537-76CB946C1754}" destId="{2F1BF963-9FE6-422D-B35E-D6A1511440FA}" srcOrd="0" destOrd="0" presId="urn:microsoft.com/office/officeart/2005/8/layout/chevron2"/>
    <dgm:cxn modelId="{708B7197-ACB9-4651-AE98-E460D951A386}" type="presOf" srcId="{65D21BE7-8B5B-4D98-9CCA-39FDB927CEEF}" destId="{A66AA061-2F4E-411F-9EF9-C62718CF896E}" srcOrd="0" destOrd="1" presId="urn:microsoft.com/office/officeart/2005/8/layout/chevron2"/>
    <dgm:cxn modelId="{18B94020-35E9-4C61-937D-6ACCFB2882E2}" srcId="{F7C106F5-8C56-4842-A8A3-81A0B69B1B2A}" destId="{15E3F1CE-B5FD-4D10-9537-76CB946C1754}" srcOrd="0" destOrd="0" parTransId="{D9DC582C-D830-45C2-8985-AE1D4AE85959}" sibTransId="{9B7EB4FC-49C0-435C-874D-4AFFCDB6E032}"/>
    <dgm:cxn modelId="{D766A0E9-0819-469E-AFE3-B6A9139D2B94}" srcId="{F913A8AC-3849-43C2-A80B-D635BB07BFA5}" destId="{65D21BE7-8B5B-4D98-9CCA-39FDB927CEEF}" srcOrd="1" destOrd="0" parTransId="{F3779128-031C-4BBF-8CC3-AAADFDFC09C2}" sibTransId="{DCE66612-7567-4AD8-B77C-3D241B9FD770}"/>
    <dgm:cxn modelId="{7F7ECF17-12DD-411C-A1E7-6158C7B24DF2}" srcId="{F913A8AC-3849-43C2-A80B-D635BB07BFA5}" destId="{AFFF0E38-35D6-46B1-8381-ED1DD1A57539}" srcOrd="0" destOrd="0" parTransId="{2BE00320-63A1-463A-90FD-B95B1CB19F82}" sibTransId="{5F0F803D-9A69-457B-93D0-26EC19D97990}"/>
    <dgm:cxn modelId="{5AEDC50F-D50B-46F7-B21E-27082A2C15A3}" srcId="{15E3F1CE-B5FD-4D10-9537-76CB946C1754}" destId="{5B4FD5A7-664C-462B-8293-319EEEF6183F}" srcOrd="1" destOrd="0" parTransId="{FF55F35F-DECB-428D-9E39-FAC9508CAFC8}" sibTransId="{90C11C91-D176-4A48-8CB3-662322873A55}"/>
    <dgm:cxn modelId="{9B99C647-99B2-4537-9908-ABD9D53F3EED}" type="presOf" srcId="{AFFF0E38-35D6-46B1-8381-ED1DD1A57539}" destId="{A66AA061-2F4E-411F-9EF9-C62718CF896E}" srcOrd="0" destOrd="0" presId="urn:microsoft.com/office/officeart/2005/8/layout/chevron2"/>
    <dgm:cxn modelId="{525C97CB-99B6-487F-963D-3262D2F29741}" srcId="{F7C106F5-8C56-4842-A8A3-81A0B69B1B2A}" destId="{F913A8AC-3849-43C2-A80B-D635BB07BFA5}" srcOrd="1" destOrd="0" parTransId="{0CA3063F-F152-4EE2-B429-1F767FE17D5F}" sibTransId="{CAF4E7D5-51B4-4ED7-8DAA-1F53F77A02F1}"/>
    <dgm:cxn modelId="{98396ABE-E9DC-4E18-887F-0714D59F4F61}" srcId="{15E3F1CE-B5FD-4D10-9537-76CB946C1754}" destId="{C79B43D6-55B7-4BCE-9059-743DB66491A9}" srcOrd="0" destOrd="0" parTransId="{60C5B000-D8E2-4BE4-AAE0-F410E27DD6B2}" sibTransId="{F86ECB05-1AB3-402C-AC63-EF30FF2CDBAB}"/>
    <dgm:cxn modelId="{D4B2FFFE-20EE-4FBC-9A25-D2020F7732D7}" type="presOf" srcId="{5B4FD5A7-664C-462B-8293-319EEEF6183F}" destId="{BE41EB3F-B864-4478-84EE-A55E344E96BC}" srcOrd="0" destOrd="1" presId="urn:microsoft.com/office/officeart/2005/8/layout/chevron2"/>
    <dgm:cxn modelId="{AF540FD4-00C1-4FFC-A32F-09335AD4779A}" type="presParOf" srcId="{134D6A9C-7123-45BE-B3CB-BCA512BA953A}" destId="{05600B0C-6EC1-41B4-93B3-5F6991B54E8E}" srcOrd="0" destOrd="0" presId="urn:microsoft.com/office/officeart/2005/8/layout/chevron2"/>
    <dgm:cxn modelId="{05DD039D-F1C3-42A1-B79E-69A0E59849AC}" type="presParOf" srcId="{05600B0C-6EC1-41B4-93B3-5F6991B54E8E}" destId="{2F1BF963-9FE6-422D-B35E-D6A1511440FA}" srcOrd="0" destOrd="0" presId="urn:microsoft.com/office/officeart/2005/8/layout/chevron2"/>
    <dgm:cxn modelId="{7D8F740F-1ED8-4ABD-ABAA-B07AA36674C0}" type="presParOf" srcId="{05600B0C-6EC1-41B4-93B3-5F6991B54E8E}" destId="{BE41EB3F-B864-4478-84EE-A55E344E96BC}" srcOrd="1" destOrd="0" presId="urn:microsoft.com/office/officeart/2005/8/layout/chevron2"/>
    <dgm:cxn modelId="{868AD994-83D1-4B1A-9BEF-4F511421861D}" type="presParOf" srcId="{134D6A9C-7123-45BE-B3CB-BCA512BA953A}" destId="{C09736C4-D268-4FAA-9D87-9609B6E8E526}" srcOrd="1" destOrd="0" presId="urn:microsoft.com/office/officeart/2005/8/layout/chevron2"/>
    <dgm:cxn modelId="{CF8EE928-04DE-475E-935E-2B47BF525B35}" type="presParOf" srcId="{134D6A9C-7123-45BE-B3CB-BCA512BA953A}" destId="{166D1B91-041C-4BEC-970A-13CC5AA2996E}" srcOrd="2" destOrd="0" presId="urn:microsoft.com/office/officeart/2005/8/layout/chevron2"/>
    <dgm:cxn modelId="{CE33560E-EE94-484A-A595-F183D686BF84}" type="presParOf" srcId="{166D1B91-041C-4BEC-970A-13CC5AA2996E}" destId="{F84447E2-FB2D-44BC-B708-016529534CA1}" srcOrd="0" destOrd="0" presId="urn:microsoft.com/office/officeart/2005/8/layout/chevron2"/>
    <dgm:cxn modelId="{8E54A8FF-1532-4EE8-B087-8DA1A2C08EE3}" type="presParOf" srcId="{166D1B91-041C-4BEC-970A-13CC5AA2996E}" destId="{A66AA061-2F4E-411F-9EF9-C62718CF896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D688DA-F7D1-4AD9-B35A-0A2CD29BEF51}" type="datetimeFigureOut">
              <a:rPr lang="en-US" smtClean="0"/>
              <a:pPr/>
              <a:t>1/4/2010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C0E30-FE5D-4E44-BCC0-8F57B2E759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DAB17-B3A4-4EB9-818A-3CB8594C7D50}" type="slidenum">
              <a:rPr lang="en-US"/>
              <a:pPr/>
              <a:t>25</a:t>
            </a:fld>
            <a:endParaRPr lang="en-US"/>
          </a:p>
        </p:txBody>
      </p:sp>
      <p:sp>
        <p:nvSpPr>
          <p:cNvPr id="652290" name="Rectangle 2"/>
          <p:cNvSpPr>
            <a:spLocks noGrp="1" noRot="1" noChangeAspect="1" noChangeArrowheads="1" noTextEdit="1"/>
          </p:cNvSpPr>
          <p:nvPr>
            <p:ph type="sldImg"/>
          </p:nvPr>
        </p:nvSpPr>
        <p:spPr>
          <a:xfrm>
            <a:off x="1123950" y="692150"/>
            <a:ext cx="4611688" cy="3460750"/>
          </a:xfrm>
          <a:ln/>
        </p:spPr>
      </p:sp>
      <p:sp>
        <p:nvSpPr>
          <p:cNvPr id="652291"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D4D59-5CFA-4427-BB52-9DE4C98E88E8}" type="slidenum">
              <a:rPr lang="en-US"/>
              <a:pPr/>
              <a:t>26</a:t>
            </a:fld>
            <a:endParaRPr lang="en-US"/>
          </a:p>
        </p:txBody>
      </p:sp>
      <p:sp>
        <p:nvSpPr>
          <p:cNvPr id="654338" name="Rectangle 2"/>
          <p:cNvSpPr>
            <a:spLocks noGrp="1" noRot="1" noChangeAspect="1" noChangeArrowheads="1" noTextEdit="1"/>
          </p:cNvSpPr>
          <p:nvPr>
            <p:ph type="sldImg"/>
          </p:nvPr>
        </p:nvSpPr>
        <p:spPr>
          <a:xfrm>
            <a:off x="1123950" y="692150"/>
            <a:ext cx="4611688" cy="3460750"/>
          </a:xfrm>
          <a:ln/>
        </p:spPr>
      </p:sp>
      <p:sp>
        <p:nvSpPr>
          <p:cNvPr id="654339"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F09BC-1DFC-4B56-9B3A-31AD4068BB54}" type="slidenum">
              <a:rPr lang="en-US"/>
              <a:pPr/>
              <a:t>27</a:t>
            </a:fld>
            <a:endParaRPr lang="en-US"/>
          </a:p>
        </p:txBody>
      </p:sp>
      <p:sp>
        <p:nvSpPr>
          <p:cNvPr id="668674" name="Rectangle 2"/>
          <p:cNvSpPr>
            <a:spLocks noGrp="1" noRot="1" noChangeAspect="1" noChangeArrowheads="1" noTextEdit="1"/>
          </p:cNvSpPr>
          <p:nvPr>
            <p:ph type="sldImg"/>
          </p:nvPr>
        </p:nvSpPr>
        <p:spPr>
          <a:xfrm>
            <a:off x="1123950" y="692150"/>
            <a:ext cx="4611688" cy="3460750"/>
          </a:xfrm>
          <a:ln/>
        </p:spPr>
      </p:sp>
      <p:sp>
        <p:nvSpPr>
          <p:cNvPr id="668675"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90442-72DC-46B5-9299-53A93957B6FE}" type="slidenum">
              <a:rPr lang="en-US"/>
              <a:pPr/>
              <a:t>29</a:t>
            </a:fld>
            <a:endParaRPr lang="en-US"/>
          </a:p>
        </p:txBody>
      </p:sp>
      <p:sp>
        <p:nvSpPr>
          <p:cNvPr id="674818" name="Rectangle 2"/>
          <p:cNvSpPr>
            <a:spLocks noGrp="1" noRot="1" noChangeAspect="1" noChangeArrowheads="1" noTextEdit="1"/>
          </p:cNvSpPr>
          <p:nvPr>
            <p:ph type="sldImg"/>
          </p:nvPr>
        </p:nvSpPr>
        <p:spPr>
          <a:xfrm>
            <a:off x="1123950" y="692150"/>
            <a:ext cx="4611688" cy="3460750"/>
          </a:xfrm>
          <a:ln/>
        </p:spPr>
      </p:sp>
      <p:sp>
        <p:nvSpPr>
          <p:cNvPr id="674819"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9DE32-F726-46DA-BA4E-564F3AC773A8}" type="slidenum">
              <a:rPr lang="en-US"/>
              <a:pPr/>
              <a:t>31</a:t>
            </a:fld>
            <a:endParaRPr lang="en-US"/>
          </a:p>
        </p:txBody>
      </p:sp>
      <p:sp>
        <p:nvSpPr>
          <p:cNvPr id="689154" name="Rectangle 2"/>
          <p:cNvSpPr>
            <a:spLocks noGrp="1" noRot="1" noChangeAspect="1" noChangeArrowheads="1" noTextEdit="1"/>
          </p:cNvSpPr>
          <p:nvPr>
            <p:ph type="sldImg"/>
          </p:nvPr>
        </p:nvSpPr>
        <p:spPr>
          <a:xfrm>
            <a:off x="1123950" y="692150"/>
            <a:ext cx="4611688" cy="3460750"/>
          </a:xfrm>
          <a:ln/>
        </p:spPr>
      </p:sp>
      <p:sp>
        <p:nvSpPr>
          <p:cNvPr id="689155"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6FD1D-3FFE-4352-A97B-AC30FA083279}" type="slidenum">
              <a:rPr lang="en-US"/>
              <a:pPr/>
              <a:t>32</a:t>
            </a:fld>
            <a:endParaRPr lang="en-US"/>
          </a:p>
        </p:txBody>
      </p:sp>
      <p:sp>
        <p:nvSpPr>
          <p:cNvPr id="691202" name="Rectangle 2"/>
          <p:cNvSpPr>
            <a:spLocks noGrp="1" noRot="1" noChangeAspect="1" noChangeArrowheads="1" noTextEdit="1"/>
          </p:cNvSpPr>
          <p:nvPr>
            <p:ph type="sldImg"/>
          </p:nvPr>
        </p:nvSpPr>
        <p:spPr>
          <a:xfrm>
            <a:off x="1123950" y="692150"/>
            <a:ext cx="4611688" cy="3460750"/>
          </a:xfrm>
          <a:ln/>
        </p:spPr>
      </p:sp>
      <p:sp>
        <p:nvSpPr>
          <p:cNvPr id="691203"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22601-6DC1-4620-87C2-FB42CCB69EB2}" type="slidenum">
              <a:rPr lang="en-US"/>
              <a:pPr/>
              <a:t>33</a:t>
            </a:fld>
            <a:endParaRPr lang="en-US"/>
          </a:p>
        </p:txBody>
      </p:sp>
      <p:sp>
        <p:nvSpPr>
          <p:cNvPr id="697346" name="Rectangle 2"/>
          <p:cNvSpPr>
            <a:spLocks noGrp="1" noRot="1" noChangeAspect="1" noChangeArrowheads="1" noTextEdit="1"/>
          </p:cNvSpPr>
          <p:nvPr>
            <p:ph type="sldImg"/>
          </p:nvPr>
        </p:nvSpPr>
        <p:spPr>
          <a:xfrm>
            <a:off x="1123950" y="692150"/>
            <a:ext cx="4611688" cy="3460750"/>
          </a:xfrm>
          <a:ln/>
        </p:spPr>
      </p:sp>
      <p:sp>
        <p:nvSpPr>
          <p:cNvPr id="697347"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00CAC-D7E6-4C4E-B7B5-6A245EF28733}" type="slidenum">
              <a:rPr lang="en-US"/>
              <a:pPr/>
              <a:t>34</a:t>
            </a:fld>
            <a:endParaRPr lang="en-US"/>
          </a:p>
        </p:txBody>
      </p:sp>
      <p:sp>
        <p:nvSpPr>
          <p:cNvPr id="699394" name="Rectangle 2"/>
          <p:cNvSpPr>
            <a:spLocks noGrp="1" noRot="1" noChangeAspect="1" noChangeArrowheads="1" noTextEdit="1"/>
          </p:cNvSpPr>
          <p:nvPr>
            <p:ph type="sldImg"/>
          </p:nvPr>
        </p:nvSpPr>
        <p:spPr>
          <a:xfrm>
            <a:off x="1123950" y="692150"/>
            <a:ext cx="4611688" cy="3460750"/>
          </a:xfrm>
          <a:ln/>
        </p:spPr>
      </p:sp>
      <p:sp>
        <p:nvSpPr>
          <p:cNvPr id="699395"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4F8D4-6E1E-4800-979D-06199E7A410A}" type="slidenum">
              <a:rPr lang="en-US"/>
              <a:pPr/>
              <a:t>35</a:t>
            </a:fld>
            <a:endParaRPr lang="en-US"/>
          </a:p>
        </p:txBody>
      </p:sp>
      <p:sp>
        <p:nvSpPr>
          <p:cNvPr id="701442" name="Rectangle 2"/>
          <p:cNvSpPr>
            <a:spLocks noGrp="1" noRot="1" noChangeAspect="1" noChangeArrowheads="1" noTextEdit="1"/>
          </p:cNvSpPr>
          <p:nvPr>
            <p:ph type="sldImg"/>
          </p:nvPr>
        </p:nvSpPr>
        <p:spPr>
          <a:xfrm>
            <a:off x="1123950" y="692150"/>
            <a:ext cx="4611688" cy="3460750"/>
          </a:xfrm>
          <a:ln/>
        </p:spPr>
      </p:sp>
      <p:sp>
        <p:nvSpPr>
          <p:cNvPr id="701443"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30278-DB57-4CE3-B9C0-4863E29544DE}" type="slidenum">
              <a:rPr lang="en-US"/>
              <a:pPr/>
              <a:t>36</a:t>
            </a:fld>
            <a:endParaRPr lang="en-US"/>
          </a:p>
        </p:txBody>
      </p:sp>
      <p:sp>
        <p:nvSpPr>
          <p:cNvPr id="670722" name="Rectangle 2"/>
          <p:cNvSpPr>
            <a:spLocks noGrp="1" noRot="1" noChangeAspect="1" noChangeArrowheads="1" noTextEdit="1"/>
          </p:cNvSpPr>
          <p:nvPr>
            <p:ph type="sldImg"/>
          </p:nvPr>
        </p:nvSpPr>
        <p:spPr>
          <a:xfrm>
            <a:off x="1123950" y="692150"/>
            <a:ext cx="4611688" cy="3460750"/>
          </a:xfrm>
          <a:ln/>
        </p:spPr>
      </p:sp>
      <p:sp>
        <p:nvSpPr>
          <p:cNvPr id="670723"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35C59-BB87-48C1-B7B7-17B10803B45F}" type="slidenum">
              <a:rPr lang="en-US"/>
              <a:pPr/>
              <a:t>38</a:t>
            </a:fld>
            <a:endParaRPr lang="en-US"/>
          </a:p>
        </p:txBody>
      </p:sp>
      <p:sp>
        <p:nvSpPr>
          <p:cNvPr id="703490" name="Rectangle 2"/>
          <p:cNvSpPr>
            <a:spLocks noGrp="1" noRot="1" noChangeAspect="1" noChangeArrowheads="1" noTextEdit="1"/>
          </p:cNvSpPr>
          <p:nvPr>
            <p:ph type="sldImg"/>
          </p:nvPr>
        </p:nvSpPr>
        <p:spPr>
          <a:xfrm>
            <a:off x="1123950" y="692150"/>
            <a:ext cx="4611688" cy="3460750"/>
          </a:xfrm>
          <a:ln/>
        </p:spPr>
      </p:sp>
      <p:sp>
        <p:nvSpPr>
          <p:cNvPr id="703491"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44457-F503-453D-A4C3-C0B122E0D69A}" type="slidenum">
              <a:rPr lang="en-US"/>
              <a:pPr/>
              <a:t>42</a:t>
            </a:fld>
            <a:endParaRPr lang="en-US"/>
          </a:p>
        </p:txBody>
      </p:sp>
      <p:sp>
        <p:nvSpPr>
          <p:cNvPr id="676866" name="Rectangle 2"/>
          <p:cNvSpPr>
            <a:spLocks noGrp="1" noRot="1" noChangeAspect="1" noChangeArrowheads="1" noTextEdit="1"/>
          </p:cNvSpPr>
          <p:nvPr>
            <p:ph type="sldImg"/>
          </p:nvPr>
        </p:nvSpPr>
        <p:spPr>
          <a:xfrm>
            <a:off x="1123950" y="692150"/>
            <a:ext cx="4611688" cy="3460750"/>
          </a:xfrm>
          <a:ln/>
        </p:spPr>
      </p:sp>
      <p:sp>
        <p:nvSpPr>
          <p:cNvPr id="676867"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E64A7-4390-4C5F-9DAA-2FAEA7C64C8A}" type="slidenum">
              <a:rPr lang="en-US"/>
              <a:pPr/>
              <a:t>43</a:t>
            </a:fld>
            <a:endParaRPr lang="en-US"/>
          </a:p>
        </p:txBody>
      </p:sp>
      <p:sp>
        <p:nvSpPr>
          <p:cNvPr id="709634" name="Rectangle 2"/>
          <p:cNvSpPr>
            <a:spLocks noGrp="1" noRot="1" noChangeAspect="1" noChangeArrowheads="1" noTextEdit="1"/>
          </p:cNvSpPr>
          <p:nvPr>
            <p:ph type="sldImg"/>
          </p:nvPr>
        </p:nvSpPr>
        <p:spPr>
          <a:xfrm>
            <a:off x="1123950" y="692150"/>
            <a:ext cx="4611688" cy="3460750"/>
          </a:xfrm>
          <a:ln/>
        </p:spPr>
      </p:sp>
      <p:sp>
        <p:nvSpPr>
          <p:cNvPr id="709635"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3626D-20B8-483D-9346-ACFBA7821895}" type="slidenum">
              <a:rPr lang="en-US"/>
              <a:pPr/>
              <a:t>44</a:t>
            </a:fld>
            <a:endParaRPr lang="en-US"/>
          </a:p>
        </p:txBody>
      </p:sp>
      <p:sp>
        <p:nvSpPr>
          <p:cNvPr id="711682" name="Rectangle 2"/>
          <p:cNvSpPr>
            <a:spLocks noGrp="1" noRot="1" noChangeAspect="1" noChangeArrowheads="1" noTextEdit="1"/>
          </p:cNvSpPr>
          <p:nvPr>
            <p:ph type="sldImg"/>
          </p:nvPr>
        </p:nvSpPr>
        <p:spPr>
          <a:xfrm>
            <a:off x="1123950" y="692150"/>
            <a:ext cx="4611688" cy="3460750"/>
          </a:xfrm>
          <a:ln/>
        </p:spPr>
      </p:sp>
      <p:sp>
        <p:nvSpPr>
          <p:cNvPr id="711683"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FDA4C-63A8-4294-A178-4948A8C94D82}" type="slidenum">
              <a:rPr lang="en-US"/>
              <a:pPr/>
              <a:t>45</a:t>
            </a:fld>
            <a:endParaRPr lang="en-US"/>
          </a:p>
        </p:txBody>
      </p:sp>
      <p:sp>
        <p:nvSpPr>
          <p:cNvPr id="721922" name="Rectangle 2"/>
          <p:cNvSpPr>
            <a:spLocks noGrp="1" noRot="1" noChangeAspect="1" noChangeArrowheads="1" noTextEdit="1"/>
          </p:cNvSpPr>
          <p:nvPr>
            <p:ph type="sldImg"/>
          </p:nvPr>
        </p:nvSpPr>
        <p:spPr>
          <a:xfrm>
            <a:off x="1123950" y="692150"/>
            <a:ext cx="4611688" cy="3460750"/>
          </a:xfrm>
          <a:ln/>
        </p:spPr>
      </p:sp>
      <p:sp>
        <p:nvSpPr>
          <p:cNvPr id="721923"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9397C-597A-44C2-825F-08577F628519}" type="slidenum">
              <a:rPr lang="en-US"/>
              <a:pPr/>
              <a:t>46</a:t>
            </a:fld>
            <a:endParaRPr lang="en-US"/>
          </a:p>
        </p:txBody>
      </p:sp>
      <p:sp>
        <p:nvSpPr>
          <p:cNvPr id="736258" name="Rectangle 2"/>
          <p:cNvSpPr>
            <a:spLocks noGrp="1" noRot="1" noChangeAspect="1" noChangeArrowheads="1" noTextEdit="1"/>
          </p:cNvSpPr>
          <p:nvPr>
            <p:ph type="sldImg"/>
          </p:nvPr>
        </p:nvSpPr>
        <p:spPr>
          <a:xfrm>
            <a:off x="1123950" y="692150"/>
            <a:ext cx="4611688" cy="3460750"/>
          </a:xfrm>
          <a:ln/>
        </p:spPr>
      </p:sp>
      <p:sp>
        <p:nvSpPr>
          <p:cNvPr id="736259"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EF1E9-B389-43DB-83D2-A0FF7726DE9C}" type="slidenum">
              <a:rPr lang="en-US"/>
              <a:pPr/>
              <a:t>47</a:t>
            </a:fld>
            <a:endParaRPr lang="en-US"/>
          </a:p>
        </p:txBody>
      </p:sp>
      <p:sp>
        <p:nvSpPr>
          <p:cNvPr id="738306" name="Rectangle 2"/>
          <p:cNvSpPr>
            <a:spLocks noGrp="1" noRot="1" noChangeAspect="1" noChangeArrowheads="1" noTextEdit="1"/>
          </p:cNvSpPr>
          <p:nvPr>
            <p:ph type="sldImg"/>
          </p:nvPr>
        </p:nvSpPr>
        <p:spPr>
          <a:xfrm>
            <a:off x="1123950" y="692150"/>
            <a:ext cx="4611688" cy="3460750"/>
          </a:xfrm>
          <a:ln/>
        </p:spPr>
      </p:sp>
      <p:sp>
        <p:nvSpPr>
          <p:cNvPr id="738307"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AC489-BE7C-43A2-B523-B6030DD8F5EC}" type="slidenum">
              <a:rPr lang="en-US"/>
              <a:pPr/>
              <a:t>48</a:t>
            </a:fld>
            <a:endParaRPr lang="en-US"/>
          </a:p>
        </p:txBody>
      </p:sp>
      <p:sp>
        <p:nvSpPr>
          <p:cNvPr id="746498" name="Rectangle 2"/>
          <p:cNvSpPr>
            <a:spLocks noGrp="1" noRot="1" noChangeAspect="1" noChangeArrowheads="1" noTextEdit="1"/>
          </p:cNvSpPr>
          <p:nvPr>
            <p:ph type="sldImg"/>
          </p:nvPr>
        </p:nvSpPr>
        <p:spPr>
          <a:xfrm>
            <a:off x="1123950" y="692150"/>
            <a:ext cx="4611688" cy="3460750"/>
          </a:xfrm>
          <a:ln/>
        </p:spPr>
      </p:sp>
      <p:sp>
        <p:nvSpPr>
          <p:cNvPr id="746499"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0DCD8-39DF-449F-9BF2-E8B5872BD2DC}" type="slidenum">
              <a:rPr lang="en-US"/>
              <a:pPr/>
              <a:t>49</a:t>
            </a:fld>
            <a:endParaRPr lang="en-US"/>
          </a:p>
        </p:txBody>
      </p:sp>
      <p:sp>
        <p:nvSpPr>
          <p:cNvPr id="750594" name="Rectangle 2"/>
          <p:cNvSpPr>
            <a:spLocks noGrp="1" noRot="1" noChangeAspect="1" noChangeArrowheads="1" noTextEdit="1"/>
          </p:cNvSpPr>
          <p:nvPr>
            <p:ph type="sldImg"/>
          </p:nvPr>
        </p:nvSpPr>
        <p:spPr>
          <a:xfrm>
            <a:off x="1123950" y="692150"/>
            <a:ext cx="4611688" cy="3460750"/>
          </a:xfrm>
          <a:ln/>
        </p:spPr>
      </p:sp>
      <p:sp>
        <p:nvSpPr>
          <p:cNvPr id="750595"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B327D-7893-4325-8A6A-305040404A9B}" type="slidenum">
              <a:rPr lang="en-US"/>
              <a:pPr/>
              <a:t>50</a:t>
            </a:fld>
            <a:endParaRPr lang="en-US"/>
          </a:p>
        </p:txBody>
      </p:sp>
      <p:sp>
        <p:nvSpPr>
          <p:cNvPr id="754690" name="Rectangle 2"/>
          <p:cNvSpPr>
            <a:spLocks noGrp="1" noRot="1" noChangeAspect="1" noChangeArrowheads="1" noTextEdit="1"/>
          </p:cNvSpPr>
          <p:nvPr>
            <p:ph type="sldImg"/>
          </p:nvPr>
        </p:nvSpPr>
        <p:spPr>
          <a:xfrm>
            <a:off x="1123950" y="692150"/>
            <a:ext cx="4611688" cy="3460750"/>
          </a:xfrm>
          <a:ln/>
        </p:spPr>
      </p:sp>
      <p:sp>
        <p:nvSpPr>
          <p:cNvPr id="754691" name="Rectangle 3"/>
          <p:cNvSpPr>
            <a:spLocks noGrp="1" noChangeArrowheads="1"/>
          </p:cNvSpPr>
          <p:nvPr>
            <p:ph type="body" idx="1"/>
          </p:nvPr>
        </p:nvSpPr>
        <p:spPr>
          <a:xfrm>
            <a:off x="914815" y="4342150"/>
            <a:ext cx="5028370" cy="4115425"/>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2ECC4-3B21-481B-BC52-377F1248C650}"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2ECC4-3B21-481B-BC52-377F1248C650}"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75DBB-D938-4D5C-A39D-AA63D46343BC}" type="slidenum">
              <a:rPr lang="en-US"/>
              <a:pPr/>
              <a:t>57</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85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r>
              <a:rPr lang="en-US" smtClean="0"/>
              <a:t>David Notkin ● Winter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r>
              <a:rPr lang="en-US" smtClean="0"/>
              <a:t>UW CSE P504</a:t>
            </a:r>
            <a:endParaRPr lang="en-US"/>
          </a:p>
        </p:txBody>
      </p:sp>
      <p:sp>
        <p:nvSpPr>
          <p:cNvPr id="6" name="Footer Placeholder 5"/>
          <p:cNvSpPr>
            <a:spLocks noGrp="1"/>
          </p:cNvSpPr>
          <p:nvPr>
            <p:ph type="ftr" sz="quarter" idx="11"/>
          </p:nvPr>
        </p:nvSpPr>
        <p:spPr>
          <a:xfrm>
            <a:off x="2895600" y="6400800"/>
            <a:ext cx="3429000" cy="457200"/>
          </a:xfrm>
        </p:spPr>
        <p:txBody>
          <a:bodyPr/>
          <a:lstStyle>
            <a:lvl1pPr>
              <a:defRPr/>
            </a:lvl1pPr>
          </a:lstStyle>
          <a:p>
            <a:r>
              <a:rPr lang="en-US" smtClean="0"/>
              <a:t>David Notkin ● Winter 2010</a:t>
            </a:r>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FC1951C3-3154-4A98-BE89-629B74DA3C0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034"/>
            <a:ext cx="7772400" cy="114404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096"/>
            <a:ext cx="3811044" cy="21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7157" y="1600096"/>
            <a:ext cx="3811044" cy="21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22663"/>
            <a:ext cx="3811044" cy="21736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7157" y="3922663"/>
            <a:ext cx="3811044" cy="21736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400382"/>
            <a:ext cx="1905522" cy="457618"/>
          </a:xfrm>
        </p:spPr>
        <p:txBody>
          <a:bodyPr/>
          <a:lstStyle>
            <a:lvl1pPr>
              <a:defRPr/>
            </a:lvl1pPr>
          </a:lstStyle>
          <a:p>
            <a:r>
              <a:rPr lang="en-US" smtClean="0"/>
              <a:t>UW CSE P504</a:t>
            </a:r>
            <a:endParaRPr lang="en-US"/>
          </a:p>
        </p:txBody>
      </p:sp>
      <p:sp>
        <p:nvSpPr>
          <p:cNvPr id="8" name="Footer Placeholder 7"/>
          <p:cNvSpPr>
            <a:spLocks noGrp="1"/>
          </p:cNvSpPr>
          <p:nvPr>
            <p:ph type="ftr" sz="quarter" idx="11"/>
          </p:nvPr>
        </p:nvSpPr>
        <p:spPr>
          <a:xfrm>
            <a:off x="2895079" y="6400382"/>
            <a:ext cx="3429000" cy="457618"/>
          </a:xfrm>
        </p:spPr>
        <p:txBody>
          <a:bodyPr/>
          <a:lstStyle>
            <a:lvl1pPr>
              <a:defRPr/>
            </a:lvl1pPr>
          </a:lstStyle>
          <a:p>
            <a:r>
              <a:rPr lang="en-US" smtClean="0"/>
              <a:t>David Notkin ● Winter 2010</a:t>
            </a:r>
            <a:endParaRPr lang="en-US"/>
          </a:p>
        </p:txBody>
      </p:sp>
      <p:sp>
        <p:nvSpPr>
          <p:cNvPr id="9" name="Slide Number Placeholder 8"/>
          <p:cNvSpPr>
            <a:spLocks noGrp="1"/>
          </p:cNvSpPr>
          <p:nvPr>
            <p:ph type="sldNum" sz="quarter" idx="12"/>
          </p:nvPr>
        </p:nvSpPr>
        <p:spPr>
          <a:xfrm>
            <a:off x="6552679" y="6400382"/>
            <a:ext cx="1905521" cy="457618"/>
          </a:xfrm>
        </p:spPr>
        <p:txBody>
          <a:bodyPr/>
          <a:lstStyle>
            <a:lvl1pPr>
              <a:defRPr/>
            </a:lvl1pPr>
          </a:lstStyle>
          <a:p>
            <a:fld id="{06E9A955-11E9-42DA-9557-1A0ACF9B82C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034"/>
            <a:ext cx="7772400" cy="114404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096"/>
            <a:ext cx="7772400" cy="21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2663"/>
            <a:ext cx="7772400" cy="21736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382"/>
            <a:ext cx="1905522" cy="457618"/>
          </a:xfrm>
        </p:spPr>
        <p:txBody>
          <a:bodyPr/>
          <a:lstStyle>
            <a:lvl1pPr>
              <a:defRPr/>
            </a:lvl1pPr>
          </a:lstStyle>
          <a:p>
            <a:r>
              <a:rPr lang="en-US" smtClean="0"/>
              <a:t>UW CSE P504</a:t>
            </a:r>
            <a:endParaRPr lang="en-US"/>
          </a:p>
        </p:txBody>
      </p:sp>
      <p:sp>
        <p:nvSpPr>
          <p:cNvPr id="6" name="Footer Placeholder 5"/>
          <p:cNvSpPr>
            <a:spLocks noGrp="1"/>
          </p:cNvSpPr>
          <p:nvPr>
            <p:ph type="ftr" sz="quarter" idx="11"/>
          </p:nvPr>
        </p:nvSpPr>
        <p:spPr>
          <a:xfrm>
            <a:off x="2895079" y="6400382"/>
            <a:ext cx="3429000" cy="457618"/>
          </a:xfrm>
        </p:spPr>
        <p:txBody>
          <a:bodyPr/>
          <a:lstStyle>
            <a:lvl1pPr>
              <a:defRPr/>
            </a:lvl1pPr>
          </a:lstStyle>
          <a:p>
            <a:r>
              <a:rPr lang="en-US" smtClean="0"/>
              <a:t>David Notkin ● Winter 2010</a:t>
            </a:r>
            <a:endParaRPr lang="en-US"/>
          </a:p>
        </p:txBody>
      </p:sp>
      <p:sp>
        <p:nvSpPr>
          <p:cNvPr id="7" name="Slide Number Placeholder 6"/>
          <p:cNvSpPr>
            <a:spLocks noGrp="1"/>
          </p:cNvSpPr>
          <p:nvPr>
            <p:ph type="sldNum" sz="quarter" idx="12"/>
          </p:nvPr>
        </p:nvSpPr>
        <p:spPr>
          <a:xfrm>
            <a:off x="6552679" y="6400382"/>
            <a:ext cx="1905521" cy="457618"/>
          </a:xfrm>
        </p:spPr>
        <p:txBody>
          <a:bodyPr/>
          <a:lstStyle>
            <a:lvl1pPr>
              <a:defRPr/>
            </a:lvl1pPr>
          </a:lstStyle>
          <a:p>
            <a:fld id="{5D96E7FB-41EF-44F3-A230-E19932341F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UW CSE P504</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r>
              <a:rPr lang="en-US" smtClean="0"/>
              <a:t>David Notkin ● Winter 2010</a:t>
            </a: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58" r:id="rId13"/>
    <p:sldLayoutId id="2147483759" r:id="rId14"/>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atalysttools.washington.edu/collectit/dropbox/notkin/8463"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ics.uci.edu/pub/c2/c2.html" TargetMode="External"/><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CSEP504:</a:t>
            </a:r>
            <a:br>
              <a:rPr lang="en-US" dirty="0" smtClean="0"/>
            </a:br>
            <a:r>
              <a:rPr lang="en-US" dirty="0" smtClean="0"/>
              <a:t>Advanced topics in software systems</a:t>
            </a:r>
            <a:endParaRPr lang="en-US" dirty="0"/>
          </a:p>
        </p:txBody>
      </p:sp>
      <p:sp>
        <p:nvSpPr>
          <p:cNvPr id="3075" name="Rectangle 3"/>
          <p:cNvSpPr>
            <a:spLocks noGrp="1" noChangeArrowheads="1"/>
          </p:cNvSpPr>
          <p:nvPr>
            <p:ph idx="1"/>
          </p:nvPr>
        </p:nvSpPr>
        <p:spPr/>
        <p:txBody>
          <a:bodyPr/>
          <a:lstStyle/>
          <a:p>
            <a:r>
              <a:rPr lang="en-US" dirty="0" smtClean="0"/>
              <a:t>Overview of course, expected work, staff, …</a:t>
            </a:r>
          </a:p>
          <a:p>
            <a:pPr lvl="1"/>
            <a:r>
              <a:rPr lang="en-US" dirty="0" smtClean="0"/>
              <a:t>Differences from CSEP503 (Spring 2009)</a:t>
            </a:r>
          </a:p>
          <a:p>
            <a:pPr lvl="1"/>
            <a:r>
              <a:rPr lang="en-US" dirty="0" smtClean="0"/>
              <a:t>Most </a:t>
            </a:r>
            <a:r>
              <a:rPr lang="en-US" dirty="0" err="1" smtClean="0"/>
              <a:t>administrivia</a:t>
            </a:r>
            <a:r>
              <a:rPr lang="en-US" dirty="0" smtClean="0"/>
              <a:t> just before break</a:t>
            </a:r>
          </a:p>
          <a:p>
            <a:r>
              <a:rPr lang="en-US" dirty="0" smtClean="0"/>
              <a:t>Introduction to software architecture</a:t>
            </a:r>
          </a:p>
          <a:p>
            <a:r>
              <a:rPr lang="en-US" dirty="0" smtClean="0"/>
              <a:t>Who are you – companies, background, interests, etc.?</a:t>
            </a:r>
          </a:p>
          <a:p>
            <a:r>
              <a:rPr lang="en-US" dirty="0" smtClean="0"/>
              <a:t>Discussion: possible third course topic</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David Notkin </a:t>
            </a:r>
            <a:r>
              <a:rPr lang="en-US" sz="1800" dirty="0" smtClean="0">
                <a:solidFill>
                  <a:srgbClr val="FF0000"/>
                </a:solidFill>
                <a:sym typeface="Wingdings"/>
              </a:rPr>
              <a:t></a:t>
            </a:r>
            <a:r>
              <a:rPr lang="en-US" dirty="0" smtClean="0">
                <a:solidFill>
                  <a:srgbClr val="FF0000"/>
                </a:solidFill>
                <a:sym typeface="Wingdings"/>
              </a:rPr>
              <a:t> </a:t>
            </a:r>
            <a:r>
              <a:rPr lang="en-US" dirty="0" smtClean="0">
                <a:solidFill>
                  <a:srgbClr val="FF0000"/>
                </a:solidFill>
              </a:rPr>
              <a:t>Winter 2010</a:t>
            </a:r>
            <a:r>
              <a:rPr lang="en-US" dirty="0" smtClean="0">
                <a:solidFill>
                  <a:srgbClr val="FF0000"/>
                </a:solidFill>
                <a:sym typeface="Wingdings"/>
              </a:rPr>
              <a:t>  CSEP504 Lecture 1</a:t>
            </a:r>
            <a:endParaRPr lang="en-US"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 Fennell. </a:t>
            </a:r>
            <a:r>
              <a:rPr lang="en-US" sz="2400" dirty="0" err="1" smtClean="0"/>
              <a:t>Multiprocess</a:t>
            </a:r>
            <a:r>
              <a:rPr lang="en-US" sz="2400" dirty="0" smtClean="0"/>
              <a:t> Software Architecture for AI Problem Solving</a:t>
            </a:r>
            <a:endParaRPr lang="en-US" sz="2400" dirty="0"/>
          </a:p>
        </p:txBody>
      </p:sp>
      <p:sp>
        <p:nvSpPr>
          <p:cNvPr id="3" name="Content Placeholder 2"/>
          <p:cNvSpPr>
            <a:spLocks noGrp="1"/>
          </p:cNvSpPr>
          <p:nvPr>
            <p:ph idx="1"/>
          </p:nvPr>
        </p:nvSpPr>
        <p:spPr/>
        <p:txBody>
          <a:bodyPr/>
          <a:lstStyle/>
          <a:p>
            <a:r>
              <a:rPr lang="en-US" sz="1800" dirty="0" smtClean="0"/>
              <a:t>Carnegie-Mellon University, May 1975</a:t>
            </a:r>
          </a:p>
          <a:p>
            <a:r>
              <a:rPr lang="en-US" sz="1800" dirty="0" smtClean="0"/>
              <a:t>This dissertation describes the design and development of a knowledge-based artificial intelligence problem-solving organization that is suitable for efficient implementation on a closely-coupled multiprocessor computer system. The method is a result of formulating the problem-solving organization in terms of the hypothesize-and-test paradigm for heuristic search, with communication between the various hypothesizers and testers being effected by writing intermediate results in a shared blackboard-like data base. These hypothesizers and testers are expressed in terms of knowledge sources which represent bodies of suitably organized subject-matter knowledge pertinent to the task domain of the problem being solved. The various system organization problems connected with such a multiprocessing scheme are discussed, and solutions to these problems are presented. The major contributions of this work lie in the analysis and solution of the various multiprocessing problems that have arisen in the course of specifying this problem-solving organization.</a:t>
            </a:r>
          </a:p>
          <a:p>
            <a:pPr>
              <a:buNone/>
            </a:pPr>
            <a:endParaRPr lang="en-US" sz="18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Wulf</a:t>
            </a:r>
            <a:r>
              <a:rPr lang="en-US" sz="2400" dirty="0" smtClean="0"/>
              <a:t>, W. A.  Reliable hardware-software architecture</a:t>
            </a:r>
            <a:endParaRPr lang="en-US" sz="2800" dirty="0"/>
          </a:p>
        </p:txBody>
      </p:sp>
      <p:sp>
        <p:nvSpPr>
          <p:cNvPr id="3" name="Content Placeholder 2"/>
          <p:cNvSpPr>
            <a:spLocks noGrp="1"/>
          </p:cNvSpPr>
          <p:nvPr>
            <p:ph idx="1"/>
          </p:nvPr>
        </p:nvSpPr>
        <p:spPr/>
        <p:txBody>
          <a:bodyPr/>
          <a:lstStyle/>
          <a:p>
            <a:r>
              <a:rPr lang="en-US" sz="2000" i="1" dirty="0" smtClean="0"/>
              <a:t>SIGPLAN Notices </a:t>
            </a:r>
            <a:r>
              <a:rPr lang="en-US" sz="2000" dirty="0" smtClean="0"/>
              <a:t>(1975). </a:t>
            </a:r>
          </a:p>
          <a:p>
            <a:r>
              <a:rPr lang="en-US" sz="2000" dirty="0" smtClean="0"/>
              <a:t>This paper deals with the problem of reliability in a hardware/software system. More specifically it deals with the strategy used to achieve reliability in a particular hardware/software system built by the author and his colleagues at Carnegie-Mellon University. Rather than dealing with the myriad details of the reliability aspects of this systems, the paper focuses on the design philosophy which aims at keeping the system operational even though the underlying hardware may be malfunctioning. This philosophy is essentially an extension of the 'modular' programming methodology, advocated by Parnas and others, to include dynamic error detection and recovery.</a:t>
            </a:r>
            <a:endParaRPr lang="en-US" sz="2000" b="1"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Dorado Smalltalk-80 Implementation: Hardware Architecture's Impact on Software Architecture</a:t>
            </a:r>
            <a:endParaRPr lang="en-US" sz="2400" dirty="0"/>
          </a:p>
        </p:txBody>
      </p:sp>
      <p:sp>
        <p:nvSpPr>
          <p:cNvPr id="3" name="Content Placeholder 2"/>
          <p:cNvSpPr>
            <a:spLocks noGrp="1"/>
          </p:cNvSpPr>
          <p:nvPr>
            <p:ph idx="1"/>
          </p:nvPr>
        </p:nvSpPr>
        <p:spPr/>
        <p:txBody>
          <a:bodyPr/>
          <a:lstStyle/>
          <a:p>
            <a:r>
              <a:rPr lang="en-US" sz="2000" dirty="0" smtClean="0"/>
              <a:t>Peter Deutsch, </a:t>
            </a:r>
            <a:r>
              <a:rPr lang="en-US" sz="2000" i="1" dirty="0" smtClean="0"/>
              <a:t>Smalltalk-80: Bits of History, Words of Advice</a:t>
            </a:r>
            <a:r>
              <a:rPr lang="en-US" sz="2000" dirty="0" smtClean="0"/>
              <a:t>, 1983</a:t>
            </a:r>
            <a:br>
              <a:rPr lang="en-US" sz="2000" dirty="0" smtClean="0"/>
            </a:br>
            <a:endParaRPr lang="en-US" sz="2000" dirty="0" smtClean="0"/>
          </a:p>
          <a:p>
            <a:r>
              <a:rPr lang="en-US" sz="2000" dirty="0" smtClean="0"/>
              <a:t>Describes a mostly-microcode implementation of the ST-80 VM. </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White, J. R., Booth, T. L., Towards an engineering approach to software design</a:t>
            </a:r>
            <a:endParaRPr lang="en-US" sz="2400" dirty="0"/>
          </a:p>
        </p:txBody>
      </p:sp>
      <p:sp>
        <p:nvSpPr>
          <p:cNvPr id="3" name="Content Placeholder 2"/>
          <p:cNvSpPr>
            <a:spLocks noGrp="1"/>
          </p:cNvSpPr>
          <p:nvPr>
            <p:ph idx="1"/>
          </p:nvPr>
        </p:nvSpPr>
        <p:spPr/>
        <p:txBody>
          <a:bodyPr/>
          <a:lstStyle/>
          <a:p>
            <a:r>
              <a:rPr lang="en-US" sz="2000" dirty="0" smtClean="0"/>
              <a:t>Proceedings of the 2nd International Conference on Software Engineering (1976). </a:t>
            </a:r>
          </a:p>
          <a:p>
            <a:r>
              <a:rPr lang="en-US" sz="2000" dirty="0" smtClean="0"/>
              <a:t>The software design process is discussed from an engineering point of view. Initially, a distinction is made between software design and program design. Software design is then described in terms of evolving a system architecture independently of implementation considerations. Computation structures are introduced as a means of modeling the dynamic behavior of a software architecture. Functional completeness, quality, machine independence, and performance completeness of a design are then used as criteria for engineering design decisions. Finally, the basic elements of a system to support the software design process are described</a:t>
            </a:r>
          </a:p>
          <a:p>
            <a:endParaRPr lang="en-US" sz="20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Scott, L. R., An engineering methodology for presenting software functional architecture.</a:t>
            </a:r>
            <a:endParaRPr lang="en-US" sz="2400" dirty="0"/>
          </a:p>
        </p:txBody>
      </p:sp>
      <p:sp>
        <p:nvSpPr>
          <p:cNvPr id="3" name="Content Placeholder 2"/>
          <p:cNvSpPr>
            <a:spLocks noGrp="1"/>
          </p:cNvSpPr>
          <p:nvPr>
            <p:ph idx="1"/>
          </p:nvPr>
        </p:nvSpPr>
        <p:spPr/>
        <p:txBody>
          <a:bodyPr/>
          <a:lstStyle/>
          <a:p>
            <a:r>
              <a:rPr lang="en-US" sz="2000" dirty="0" smtClean="0"/>
              <a:t>Proceedings of the 3rd international Conference on Software Engineering (1978)</a:t>
            </a:r>
          </a:p>
          <a:p>
            <a:r>
              <a:rPr lang="en-US" sz="2000" dirty="0" smtClean="0"/>
              <a:t>A method of presenting software architecture has been developed which is useful for reviewing and documenting software designs. Diagrams showing all software levels as well as inputs and outputs are systematically developed to provide an understanding of the construction and operation of software systems and programs. The manner in which the software architecture is displayed provides an effective way for managers to understand and review software designs.</a:t>
            </a:r>
          </a:p>
          <a:p>
            <a:endParaRPr lang="en-US" sz="2000" dirty="0" smtClean="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 J. </a:t>
            </a:r>
            <a:r>
              <a:rPr lang="en-US" sz="2000" dirty="0" err="1" smtClean="0"/>
              <a:t>Mishelevich</a:t>
            </a:r>
            <a:r>
              <a:rPr lang="en-US" sz="2000" dirty="0" smtClean="0"/>
              <a:t> et al.. Application development system: The software architecture of the IBM Health Care Support/DL/I-Patient Care System</a:t>
            </a:r>
            <a:endParaRPr lang="en-US" sz="2000" dirty="0"/>
          </a:p>
        </p:txBody>
      </p:sp>
      <p:sp>
        <p:nvSpPr>
          <p:cNvPr id="3" name="Content Placeholder 2"/>
          <p:cNvSpPr>
            <a:spLocks noGrp="1"/>
          </p:cNvSpPr>
          <p:nvPr>
            <p:ph idx="1"/>
          </p:nvPr>
        </p:nvSpPr>
        <p:spPr/>
        <p:txBody>
          <a:bodyPr/>
          <a:lstStyle/>
          <a:p>
            <a:r>
              <a:rPr lang="en-US" sz="1800" i="1" dirty="0" smtClean="0"/>
              <a:t>IBM Systems Journal 19</a:t>
            </a:r>
            <a:r>
              <a:rPr lang="en-US" sz="1800" dirty="0" smtClean="0"/>
              <a:t>, 4 (1980)</a:t>
            </a:r>
          </a:p>
          <a:p>
            <a:r>
              <a:rPr lang="en-US" sz="1800" dirty="0" smtClean="0"/>
              <a:t>Application development productivity is a broad-based concern. A system answering this concern is the IBM Health Care Support/DL/I-Patient Care System announced by IBM in late 1977. The system is of general importance because its application development system architecture is not application specific and thus can be used for the rapid development of many types of on-line systems. It has an elegant simplicity, and it uses the standard facilities of such operating system components as CICS/VS and DL/I. The application productivity has been clearly and successfully demonstrated in the real working environment of the Dallas County Hospital District (Parkland Memorial Hospital) and other sites. This paper provides an architectural overview followed by a description with an example of CRT (cathode ray tube) screen and print format design and coding and an examination of a data collection list to demonstrate the power of that facility.</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D.L. Weller et al. Software architecture for graphical interaction</a:t>
            </a:r>
            <a:endParaRPr lang="en-US" sz="2400" dirty="0"/>
          </a:p>
        </p:txBody>
      </p:sp>
      <p:sp>
        <p:nvSpPr>
          <p:cNvPr id="3" name="Content Placeholder 2"/>
          <p:cNvSpPr>
            <a:spLocks noGrp="1"/>
          </p:cNvSpPr>
          <p:nvPr>
            <p:ph idx="1"/>
          </p:nvPr>
        </p:nvSpPr>
        <p:spPr/>
        <p:txBody>
          <a:bodyPr/>
          <a:lstStyle/>
          <a:p>
            <a:r>
              <a:rPr lang="en-US" sz="2000" i="1" dirty="0" smtClean="0"/>
              <a:t>IBM Systems Journal 19</a:t>
            </a:r>
            <a:r>
              <a:rPr lang="en-US" sz="2000" dirty="0" smtClean="0"/>
              <a:t>, 3 (1980)</a:t>
            </a:r>
          </a:p>
          <a:p>
            <a:r>
              <a:rPr lang="en-US" sz="2000" dirty="0" smtClean="0"/>
              <a:t>Pointing at items on a graphics display is one of the most useful methods of interacting with a system graphically. This paper examines existing graphical support and lists requirements for high-level support of graphical interaction. The architecture of a prototype system with high-level support for graphical interaction is presented. This includes database support for manipulating graphical data and device-independent graphical support based on a proposed standard for graphical interaction. Algorithms are presented for identifying items selected from a display by the user. Inclusion of a database management system in graphical software support is shown to be helpful in meeting the requirements of interactive graphical application programs.</a:t>
            </a:r>
          </a:p>
          <a:p>
            <a:endParaRPr lang="en-US" sz="20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Sandewall</a:t>
            </a:r>
            <a:r>
              <a:rPr lang="en-US" sz="2400" dirty="0" smtClean="0"/>
              <a:t>, E., et al., Software architecture based on communicating residential environments.</a:t>
            </a:r>
            <a:endParaRPr lang="en-US" sz="2400" dirty="0"/>
          </a:p>
        </p:txBody>
      </p:sp>
      <p:sp>
        <p:nvSpPr>
          <p:cNvPr id="3" name="Content Placeholder 2"/>
          <p:cNvSpPr>
            <a:spLocks noGrp="1"/>
          </p:cNvSpPr>
          <p:nvPr>
            <p:ph idx="1"/>
          </p:nvPr>
        </p:nvSpPr>
        <p:spPr/>
        <p:txBody>
          <a:bodyPr/>
          <a:lstStyle/>
          <a:p>
            <a:r>
              <a:rPr lang="en-US" sz="2000" dirty="0" smtClean="0"/>
              <a:t>Proceedings of the 5th international Conference on Software Engineering, 1981.</a:t>
            </a:r>
          </a:p>
          <a:p>
            <a:r>
              <a:rPr lang="en-US" sz="2000" dirty="0" smtClean="0"/>
              <a:t>This paper describes an alternative approach to software architecture, where the classical division of responsibilities between operating systems, programming languages and compilers, and so forth is revised. Our alternative is organized as a set of self-contained environments which are able to communicate pieces of software between them, and whose internal structure is predominantly descriptive and declarative. The base structure within each environment (its diversified shell) is designed so that it can accommodate such arriving software modules. The presentation of that software architecture is done in the context of an operational implementation, the SCREEN system (System of Communicating </a:t>
            </a:r>
            <a:r>
              <a:rPr lang="en-US" sz="2000" dirty="0" err="1" smtClean="0"/>
              <a:t>REsidential</a:t>
            </a:r>
            <a:r>
              <a:rPr lang="en-US" sz="2000" dirty="0" smtClean="0"/>
              <a:t> </a:t>
            </a:r>
            <a:r>
              <a:rPr lang="en-US" sz="2000" dirty="0" err="1" smtClean="0"/>
              <a:t>ENvironments</a:t>
            </a:r>
            <a:r>
              <a:rPr lang="en-US" sz="2000" dirty="0" smtClean="0"/>
              <a:t>). </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Lawson, D., A New Software Architecture for Switching Systems</a:t>
            </a:r>
            <a:endParaRPr lang="en-US" sz="2400" dirty="0"/>
          </a:p>
        </p:txBody>
      </p:sp>
      <p:sp>
        <p:nvSpPr>
          <p:cNvPr id="3" name="Content Placeholder 2"/>
          <p:cNvSpPr>
            <a:spLocks noGrp="1"/>
          </p:cNvSpPr>
          <p:nvPr>
            <p:ph idx="1"/>
          </p:nvPr>
        </p:nvSpPr>
        <p:spPr/>
        <p:txBody>
          <a:bodyPr/>
          <a:lstStyle/>
          <a:p>
            <a:r>
              <a:rPr lang="en-US" sz="2000" i="1" dirty="0" smtClean="0"/>
              <a:t>IEEE Transactions on Communications 30</a:t>
            </a:r>
            <a:r>
              <a:rPr lang="en-US" sz="2000" dirty="0" smtClean="0"/>
              <a:t>, 6 (1982)</a:t>
            </a:r>
          </a:p>
          <a:p>
            <a:r>
              <a:rPr lang="en-US" sz="2000" dirty="0" smtClean="0"/>
              <a:t>Electronic switching systems were introduced in the mid1960's, and have since undergone constant modifications to provide new features, expand into new applications, and adapt to new hardware technologies. The increasing costs of software development have led to the need to reexamine the design concepts of present systems and define more cost-effective architectures. The specifications and derivation of a new modular switching system architecture which addresses the problems of constant change are discussed. </a:t>
            </a:r>
            <a:endParaRPr lang="en-US" sz="20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800"/>
            <a:ext cx="7772400" cy="1143000"/>
          </a:xfrm>
        </p:spPr>
        <p:txBody>
          <a:bodyPr/>
          <a:lstStyle/>
          <a:p>
            <a:r>
              <a:rPr lang="en-US" sz="2000" dirty="0" smtClean="0"/>
              <a:t>P. E. </a:t>
            </a:r>
            <a:r>
              <a:rPr lang="en-US" sz="2000" dirty="0" err="1" smtClean="0"/>
              <a:t>Satterlee</a:t>
            </a:r>
            <a:r>
              <a:rPr lang="en-US" sz="2000" dirty="0" smtClean="0"/>
              <a:t>, Jr., H. L. Martin, J. N. Herndon.  CONTROL SOFTWARE ARCHITECTURE AND OPERATING MODES OF THE MODEL M-2 MAINTENANCE SYSTEM</a:t>
            </a:r>
            <a:endParaRPr lang="en-US" sz="2000" dirty="0"/>
          </a:p>
        </p:txBody>
      </p:sp>
      <p:sp>
        <p:nvSpPr>
          <p:cNvPr id="3" name="Content Placeholder 2"/>
          <p:cNvSpPr>
            <a:spLocks noGrp="1"/>
          </p:cNvSpPr>
          <p:nvPr>
            <p:ph idx="1"/>
          </p:nvPr>
        </p:nvSpPr>
        <p:spPr/>
        <p:txBody>
          <a:bodyPr/>
          <a:lstStyle/>
          <a:p>
            <a:r>
              <a:rPr lang="en-US" sz="2000" dirty="0" smtClean="0"/>
              <a:t>American Nuclear Society Topical Meeting on Robotics and Remote Handling in Hostile Environments, April 1984</a:t>
            </a:r>
          </a:p>
          <a:p>
            <a:r>
              <a:rPr lang="en-US" sz="2000" dirty="0" smtClean="0"/>
              <a:t>The Model M-2 maintenance system Is the first completely digitally controlled </a:t>
            </a:r>
            <a:r>
              <a:rPr lang="en-US" sz="2000" dirty="0" err="1" smtClean="0"/>
              <a:t>servomanipulator</a:t>
            </a:r>
            <a:r>
              <a:rPr lang="en-US" sz="2000" dirty="0" smtClean="0"/>
              <a:t>. The M-2 system allows dexterous operations to be performed remotely using bilateral force-reflecting master/slave techniques, and its integrated operator interface takes advantage of touch-screen-driven menus to allow selection </a:t>
            </a:r>
            <a:r>
              <a:rPr lang="en-US" sz="2000" dirty="0" err="1" smtClean="0"/>
              <a:t>cf</a:t>
            </a:r>
            <a:r>
              <a:rPr lang="en-US" sz="2000" dirty="0" smtClean="0"/>
              <a:t> all possible operating modes. The control system hardware for this system has been described previously.  This paper describes the architecture of the overall control system. The system's various modes of operation are identified, the software implementation of each Is described, system diagnostic routines are described, and highlights of the computer-augmented operator interface are discussed.</a:t>
            </a:r>
          </a:p>
        </p:txBody>
      </p:sp>
      <p:sp>
        <p:nvSpPr>
          <p:cNvPr id="4" name="Date Placeholder 3"/>
          <p:cNvSpPr>
            <a:spLocks noGrp="1"/>
          </p:cNvSpPr>
          <p:nvPr>
            <p:ph type="dt" sz="half" idx="10"/>
          </p:nvPr>
        </p:nvSpPr>
        <p:spPr/>
        <p:txBody>
          <a:bodyPr/>
          <a:lstStyle/>
          <a:p>
            <a:r>
              <a:rPr lang="en-US" smtClean="0"/>
              <a:t>UW CSE P504</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 in the PMP</a:t>
            </a:r>
            <a:endParaRPr lang="en-US" dirty="0"/>
          </a:p>
        </p:txBody>
      </p:sp>
      <p:sp>
        <p:nvSpPr>
          <p:cNvPr id="3" name="Content Placeholder 2"/>
          <p:cNvSpPr>
            <a:spLocks noGrp="1"/>
          </p:cNvSpPr>
          <p:nvPr>
            <p:ph idx="1"/>
          </p:nvPr>
        </p:nvSpPr>
        <p:spPr/>
        <p:txBody>
          <a:bodyPr/>
          <a:lstStyle/>
          <a:p>
            <a:r>
              <a:rPr lang="en-US" dirty="0" smtClean="0"/>
              <a:t>Collectively and individually, you have designed, developed, tested, shipped and maintained orders of magnitude more software than I have</a:t>
            </a:r>
          </a:p>
          <a:p>
            <a:r>
              <a:rPr lang="en-US" dirty="0" smtClean="0"/>
              <a:t>Collectively and individually, you continue to make design decisions, write code, test code, fix bugs, etc. on a daily basis; I don’t</a:t>
            </a:r>
          </a:p>
          <a:p>
            <a:r>
              <a:rPr lang="en-US" dirty="0" smtClean="0"/>
              <a:t>Few of you are aware of much ongoing research in software engineering; I am</a:t>
            </a:r>
          </a:p>
          <a:p>
            <a:r>
              <a:rPr lang="en-US" dirty="0" smtClean="0"/>
              <a:t>Few of you are able to separate quickly the good from the bad in software engineering research; I am good (although imperfect) at this</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20</a:t>
            </a:fld>
            <a:endParaRPr lang="en-US"/>
          </a:p>
        </p:txBody>
      </p:sp>
      <p:sp>
        <p:nvSpPr>
          <p:cNvPr id="6" name="TextBox 5"/>
          <p:cNvSpPr txBox="1"/>
          <p:nvPr/>
        </p:nvSpPr>
        <p:spPr>
          <a:xfrm>
            <a:off x="1113311" y="1873935"/>
            <a:ext cx="6926283" cy="1643527"/>
          </a:xfrm>
          <a:prstGeom prst="rect">
            <a:avLst/>
          </a:prstGeom>
          <a:solidFill>
            <a:srgbClr val="7030A0"/>
          </a:solidFill>
          <a:ln>
            <a:solidFill>
              <a:schemeClr val="accent1"/>
            </a:solidFill>
          </a:ln>
        </p:spPr>
        <p:txBody>
          <a:bodyPr wrap="square" rtlCol="0">
            <a:spAutoFit/>
          </a:bodyPr>
          <a:lstStyle/>
          <a:p>
            <a:pPr algn="l"/>
            <a:r>
              <a:rPr lang="en-US" dirty="0" smtClean="0">
                <a:solidFill>
                  <a:schemeClr val="bg1"/>
                </a:solidFill>
              </a:rPr>
              <a:t>How can anyone govern a nation that has two hundred and forty-six different kinds of cheese?</a:t>
            </a:r>
          </a:p>
          <a:p>
            <a:pPr algn="r"/>
            <a:r>
              <a:rPr lang="en-US" dirty="0" smtClean="0">
                <a:solidFill>
                  <a:schemeClr val="bg1"/>
                </a:solidFill>
              </a:rPr>
              <a:t> </a:t>
            </a:r>
            <a:br>
              <a:rPr lang="en-US" dirty="0" smtClean="0">
                <a:solidFill>
                  <a:schemeClr val="bg1"/>
                </a:solidFill>
              </a:rPr>
            </a:br>
            <a:r>
              <a:rPr lang="en-US" dirty="0" smtClean="0">
                <a:solidFill>
                  <a:schemeClr val="bg1"/>
                </a:solidFill>
              </a:rPr>
              <a:t>-- Charles de Gaulle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categories: </a:t>
            </a:r>
            <a:r>
              <a:rPr lang="en-US" i="1" dirty="0" smtClean="0"/>
              <a:t>very</a:t>
            </a:r>
            <a:r>
              <a:rPr lang="en-US" dirty="0" smtClean="0"/>
              <a:t> soft distinction</a:t>
            </a:r>
            <a:endParaRPr lang="en-US" dirty="0"/>
          </a:p>
        </p:txBody>
      </p:sp>
      <p:sp>
        <p:nvSpPr>
          <p:cNvPr id="3" name="Content Placeholder 2"/>
          <p:cNvSpPr>
            <a:spLocks noGrp="1"/>
          </p:cNvSpPr>
          <p:nvPr>
            <p:ph idx="1"/>
          </p:nvPr>
        </p:nvSpPr>
        <p:spPr/>
        <p:txBody>
          <a:bodyPr/>
          <a:lstStyle/>
          <a:p>
            <a:r>
              <a:rPr lang="en-US" dirty="0" smtClean="0"/>
              <a:t>Software architecture: design-oriented</a:t>
            </a:r>
          </a:p>
          <a:p>
            <a:pPr lvl="1"/>
            <a:r>
              <a:rPr lang="en-US" dirty="0" smtClean="0"/>
              <a:t>Based in software design, in defining taxonomies based on experience, etc.</a:t>
            </a:r>
          </a:p>
          <a:p>
            <a:r>
              <a:rPr lang="en-US" dirty="0" smtClean="0"/>
              <a:t>Software architecture: property-oriented</a:t>
            </a:r>
          </a:p>
          <a:p>
            <a:pPr lvl="1"/>
            <a:r>
              <a:rPr lang="en-US" dirty="0" smtClean="0"/>
              <a:t>Based on a desire to design software systems with a particular property – such as autonomic systems, fault-tolerance, privacy, etc.</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Software architecture: design-oriented</a:t>
            </a:r>
            <a:endParaRPr lang="en-US" sz="32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22</a:t>
            </a:fld>
            <a:endParaRPr lang="en-US"/>
          </a:p>
        </p:txBody>
      </p:sp>
      <p:graphicFrame>
        <p:nvGraphicFramePr>
          <p:cNvPr id="6" name="Diagram 5"/>
          <p:cNvGraphicFramePr/>
          <p:nvPr/>
        </p:nvGraphicFramePr>
        <p:xfrm>
          <a:off x="368135" y="1911927"/>
          <a:ext cx="83008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a fast history</a:t>
            </a:r>
            <a:endParaRPr lang="en-US" dirty="0"/>
          </a:p>
        </p:txBody>
      </p:sp>
      <p:sp>
        <p:nvSpPr>
          <p:cNvPr id="5" name="Content Placeholder 4"/>
          <p:cNvSpPr>
            <a:spLocks noGrp="1"/>
          </p:cNvSpPr>
          <p:nvPr>
            <p:ph sz="half" idx="1"/>
          </p:nvPr>
        </p:nvSpPr>
        <p:spPr>
          <a:xfrm>
            <a:off x="685800" y="1600200"/>
            <a:ext cx="4254335" cy="4536627"/>
          </a:xfrm>
        </p:spPr>
        <p:txBody>
          <a:bodyPr wrap="square">
            <a:spAutoFit/>
          </a:bodyPr>
          <a:lstStyle/>
          <a:p>
            <a:r>
              <a:rPr lang="en-US" sz="2400" dirty="0" smtClean="0"/>
              <a:t>“design” – in OED</a:t>
            </a:r>
          </a:p>
          <a:p>
            <a:pPr lvl="1"/>
            <a:r>
              <a:rPr lang="en-US" sz="2000" dirty="0" smtClean="0"/>
              <a:t>Noun: nine definitions, 1462 words</a:t>
            </a:r>
          </a:p>
          <a:p>
            <a:pPr lvl="1"/>
            <a:r>
              <a:rPr lang="en-US" sz="2000" dirty="0" smtClean="0"/>
              <a:t>Verb: 16 definitions, 2165 words</a:t>
            </a:r>
          </a:p>
          <a:p>
            <a:r>
              <a:rPr lang="en-US" sz="2400" dirty="0" smtClean="0"/>
              <a:t>Brooks’ 1993</a:t>
            </a:r>
          </a:p>
          <a:p>
            <a:pPr lvl="1"/>
            <a:r>
              <a:rPr lang="en-US" sz="2000" dirty="0" smtClean="0"/>
              <a:t>rationalism — the doctrine that knowledge is acquired by reason without resort to experience [</a:t>
            </a:r>
            <a:r>
              <a:rPr lang="en-US" sz="2000" dirty="0" err="1" smtClean="0"/>
              <a:t>WordNet</a:t>
            </a:r>
            <a:r>
              <a:rPr lang="en-US" sz="2000" dirty="0" smtClean="0"/>
              <a:t>]</a:t>
            </a:r>
          </a:p>
          <a:p>
            <a:pPr lvl="1"/>
            <a:r>
              <a:rPr lang="en-US" sz="2000" dirty="0" smtClean="0"/>
              <a:t>empiricism — the doctrine that knowledge derives from experience [</a:t>
            </a:r>
            <a:r>
              <a:rPr lang="en-US" sz="2000" dirty="0" err="1" smtClean="0"/>
              <a:t>WordNet</a:t>
            </a:r>
            <a:r>
              <a:rPr lang="en-US" sz="2000" dirty="0" smtClean="0"/>
              <a:t>]</a:t>
            </a:r>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23</a:t>
            </a:fld>
            <a:endParaRPr lang="en-US"/>
          </a:p>
        </p:txBody>
      </p:sp>
      <p:graphicFrame>
        <p:nvGraphicFramePr>
          <p:cNvPr id="7" name="Table 6"/>
          <p:cNvGraphicFramePr>
            <a:graphicFrameLocks noGrp="1"/>
          </p:cNvGraphicFramePr>
          <p:nvPr/>
        </p:nvGraphicFramePr>
        <p:xfrm>
          <a:off x="4940135" y="1600200"/>
          <a:ext cx="3811980" cy="3337560"/>
        </p:xfrm>
        <a:graphic>
          <a:graphicData uri="http://schemas.openxmlformats.org/drawingml/2006/table">
            <a:tbl>
              <a:tblPr firstRow="1" bandRow="1">
                <a:tableStyleId>{93296810-A885-4BE3-A3E7-6D5BEEA58F35}</a:tableStyleId>
              </a:tblPr>
              <a:tblGrid>
                <a:gridCol w="1905990"/>
                <a:gridCol w="1905990"/>
              </a:tblGrid>
              <a:tr h="370840">
                <a:tc>
                  <a:txBody>
                    <a:bodyPr/>
                    <a:lstStyle/>
                    <a:p>
                      <a:pPr algn="ctr"/>
                      <a:r>
                        <a:rPr lang="en-US" dirty="0" smtClean="0"/>
                        <a:t>Rational</a:t>
                      </a:r>
                      <a:endParaRPr lang="en-US" dirty="0"/>
                    </a:p>
                  </a:txBody>
                  <a:tcPr/>
                </a:tc>
                <a:tc>
                  <a:txBody>
                    <a:bodyPr/>
                    <a:lstStyle/>
                    <a:p>
                      <a:pPr algn="ctr"/>
                      <a:r>
                        <a:rPr lang="en-US" dirty="0" smtClean="0"/>
                        <a:t>Empirical</a:t>
                      </a:r>
                      <a:endParaRPr lang="en-US" dirty="0"/>
                    </a:p>
                  </a:txBody>
                  <a:tcPr/>
                </a:tc>
              </a:tr>
              <a:tr h="370840">
                <a:tc>
                  <a:txBody>
                    <a:bodyPr/>
                    <a:lstStyle/>
                    <a:p>
                      <a:r>
                        <a:rPr lang="en-US" dirty="0" smtClean="0"/>
                        <a:t>Aristotle</a:t>
                      </a:r>
                      <a:endParaRPr lang="en-US" dirty="0"/>
                    </a:p>
                  </a:txBody>
                  <a:tcPr/>
                </a:tc>
                <a:tc>
                  <a:txBody>
                    <a:bodyPr/>
                    <a:lstStyle/>
                    <a:p>
                      <a:r>
                        <a:rPr lang="en-US" dirty="0" smtClean="0"/>
                        <a:t>Galileo</a:t>
                      </a:r>
                      <a:endParaRPr lang="en-US" dirty="0"/>
                    </a:p>
                  </a:txBody>
                  <a:tcPr/>
                </a:tc>
              </a:tr>
              <a:tr h="370840">
                <a:tc>
                  <a:txBody>
                    <a:bodyPr/>
                    <a:lstStyle/>
                    <a:p>
                      <a:r>
                        <a:rPr lang="en-US" dirty="0" smtClean="0"/>
                        <a:t>France</a:t>
                      </a:r>
                      <a:endParaRPr lang="en-US" dirty="0"/>
                    </a:p>
                  </a:txBody>
                  <a:tcPr/>
                </a:tc>
                <a:tc>
                  <a:txBody>
                    <a:bodyPr/>
                    <a:lstStyle/>
                    <a:p>
                      <a:r>
                        <a:rPr lang="en-US" dirty="0" smtClean="0"/>
                        <a:t>Britain</a:t>
                      </a:r>
                      <a:endParaRPr lang="en-US" dirty="0"/>
                    </a:p>
                  </a:txBody>
                  <a:tcPr/>
                </a:tc>
              </a:tr>
              <a:tr h="370840">
                <a:tc>
                  <a:txBody>
                    <a:bodyPr/>
                    <a:lstStyle/>
                    <a:p>
                      <a:r>
                        <a:rPr lang="en-US" dirty="0" smtClean="0"/>
                        <a:t>Descartes</a:t>
                      </a:r>
                      <a:endParaRPr lang="en-US" dirty="0"/>
                    </a:p>
                  </a:txBody>
                  <a:tcPr/>
                </a:tc>
                <a:tc>
                  <a:txBody>
                    <a:bodyPr/>
                    <a:lstStyle/>
                    <a:p>
                      <a:r>
                        <a:rPr lang="en-US" dirty="0" smtClean="0"/>
                        <a:t>Hume</a:t>
                      </a:r>
                      <a:endParaRPr lang="en-US" dirty="0"/>
                    </a:p>
                  </a:txBody>
                  <a:tcPr/>
                </a:tc>
              </a:tr>
              <a:tr h="370840">
                <a:tc>
                  <a:txBody>
                    <a:bodyPr/>
                    <a:lstStyle/>
                    <a:p>
                      <a:r>
                        <a:rPr lang="en-US" dirty="0" smtClean="0"/>
                        <a:t>Roman law</a:t>
                      </a:r>
                      <a:endParaRPr lang="en-US" dirty="0"/>
                    </a:p>
                  </a:txBody>
                  <a:tcPr/>
                </a:tc>
                <a:tc>
                  <a:txBody>
                    <a:bodyPr/>
                    <a:lstStyle/>
                    <a:p>
                      <a:r>
                        <a:rPr lang="en-US" dirty="0" smtClean="0"/>
                        <a:t>Anglo-Saxon law</a:t>
                      </a:r>
                      <a:endParaRPr lang="en-US" dirty="0"/>
                    </a:p>
                  </a:txBody>
                  <a:tcPr/>
                </a:tc>
              </a:tr>
              <a:tr h="370840">
                <a:tc>
                  <a:txBody>
                    <a:bodyPr/>
                    <a:lstStyle/>
                    <a:p>
                      <a:r>
                        <a:rPr lang="en-US" dirty="0" smtClean="0"/>
                        <a:t>Prolog</a:t>
                      </a:r>
                      <a:endParaRPr lang="en-US" dirty="0"/>
                    </a:p>
                  </a:txBody>
                  <a:tcPr/>
                </a:tc>
                <a:tc>
                  <a:txBody>
                    <a:bodyPr/>
                    <a:lstStyle/>
                    <a:p>
                      <a:r>
                        <a:rPr lang="en-US" dirty="0" smtClean="0"/>
                        <a:t>Lisp</a:t>
                      </a:r>
                      <a:endParaRPr lang="en-US" dirty="0"/>
                    </a:p>
                  </a:txBody>
                  <a:tcPr/>
                </a:tc>
              </a:tr>
              <a:tr h="370840">
                <a:tc>
                  <a:txBody>
                    <a:bodyPr/>
                    <a:lstStyle/>
                    <a:p>
                      <a:r>
                        <a:rPr lang="en-US" dirty="0" err="1" smtClean="0"/>
                        <a:t>Algol</a:t>
                      </a:r>
                      <a:endParaRPr lang="en-US" dirty="0"/>
                    </a:p>
                  </a:txBody>
                  <a:tcPr/>
                </a:tc>
                <a:tc>
                  <a:txBody>
                    <a:bodyPr/>
                    <a:lstStyle/>
                    <a:p>
                      <a:r>
                        <a:rPr lang="en-US" dirty="0" smtClean="0"/>
                        <a:t>Pascal</a:t>
                      </a:r>
                      <a:endParaRPr lang="en-US" dirty="0"/>
                    </a:p>
                  </a:txBody>
                  <a:tcPr/>
                </a:tc>
              </a:tr>
              <a:tr h="370840">
                <a:tc>
                  <a:txBody>
                    <a:bodyPr/>
                    <a:lstStyle/>
                    <a:p>
                      <a:r>
                        <a:rPr lang="en-US" dirty="0" err="1" smtClean="0"/>
                        <a:t>Dijkstra</a:t>
                      </a:r>
                      <a:endParaRPr lang="en-US" dirty="0"/>
                    </a:p>
                  </a:txBody>
                  <a:tcPr/>
                </a:tc>
                <a:tc>
                  <a:txBody>
                    <a:bodyPr/>
                    <a:lstStyle/>
                    <a:p>
                      <a:r>
                        <a:rPr lang="en-US" dirty="0" smtClean="0"/>
                        <a:t>Knuth</a:t>
                      </a:r>
                      <a:endParaRPr lang="en-US" dirty="0"/>
                    </a:p>
                  </a:txBody>
                  <a:tcPr/>
                </a:tc>
              </a:tr>
              <a:tr h="370840">
                <a:tc>
                  <a:txBody>
                    <a:bodyPr/>
                    <a:lstStyle/>
                    <a:p>
                      <a:r>
                        <a:rPr lang="en-US" dirty="0" smtClean="0"/>
                        <a:t>Program</a:t>
                      </a:r>
                      <a:r>
                        <a:rPr lang="en-US" baseline="0" dirty="0" smtClean="0"/>
                        <a:t> proofs</a:t>
                      </a:r>
                      <a:endParaRPr lang="en-US" dirty="0"/>
                    </a:p>
                  </a:txBody>
                  <a:tcPr/>
                </a:tc>
                <a:tc>
                  <a:txBody>
                    <a:bodyPr/>
                    <a:lstStyle/>
                    <a:p>
                      <a:r>
                        <a:rPr lang="en-US" dirty="0" smtClean="0"/>
                        <a:t>Program testing</a:t>
                      </a:r>
                      <a:endParaRPr lang="en-US" dirty="0"/>
                    </a:p>
                  </a:txBody>
                  <a:tcPr/>
                </a:tc>
              </a:tr>
            </a:tbl>
          </a:graphicData>
        </a:graphic>
      </p:graphicFrame>
      <p:sp>
        <p:nvSpPr>
          <p:cNvPr id="10" name="Rectangle 9"/>
          <p:cNvSpPr/>
          <p:nvPr/>
        </p:nvSpPr>
        <p:spPr>
          <a:xfrm>
            <a:off x="4940135" y="4937760"/>
            <a:ext cx="3811980" cy="707886"/>
          </a:xfrm>
          <a:prstGeom prst="rect">
            <a:avLst/>
          </a:prstGeom>
        </p:spPr>
        <p:txBody>
          <a:bodyPr wrap="square">
            <a:spAutoFit/>
          </a:bodyPr>
          <a:lstStyle/>
          <a:p>
            <a:pPr marL="4763" lvl="1"/>
            <a:r>
              <a:rPr lang="en-US" sz="2000" dirty="0" smtClean="0"/>
              <a:t>Computing examples due to Wegner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software design</a:t>
            </a:r>
            <a:endParaRPr lang="en-US" dirty="0"/>
          </a:p>
        </p:txBody>
      </p:sp>
      <p:sp>
        <p:nvSpPr>
          <p:cNvPr id="3" name="Content Placeholder 2"/>
          <p:cNvSpPr>
            <a:spLocks noGrp="1"/>
          </p:cNvSpPr>
          <p:nvPr>
            <p:ph idx="1"/>
          </p:nvPr>
        </p:nvSpPr>
        <p:spPr/>
        <p:txBody>
          <a:bodyPr/>
          <a:lstStyle/>
          <a:p>
            <a:r>
              <a:rPr lang="en-US" dirty="0" smtClean="0"/>
              <a:t>Complexity</a:t>
            </a:r>
          </a:p>
          <a:p>
            <a:r>
              <a:rPr lang="en-US" dirty="0" smtClean="0"/>
              <a:t>Multi-level, continuous, iterative</a:t>
            </a:r>
          </a:p>
          <a:p>
            <a:r>
              <a:rPr lang="en-US" dirty="0" smtClean="0"/>
              <a:t>Broad potential solution space</a:t>
            </a:r>
          </a:p>
          <a:p>
            <a:r>
              <a:rPr lang="en-US" dirty="0" smtClean="0"/>
              <a:t>Relatively unclear criteria for selecting solution</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0D670320-0D65-4628-BB1B-B43BD04687CC}" type="slidenum">
              <a:rPr lang="en-US"/>
              <a:pPr/>
              <a:t>25</a:t>
            </a:fld>
            <a:endParaRPr lang="en-US"/>
          </a:p>
        </p:txBody>
      </p:sp>
      <p:sp>
        <p:nvSpPr>
          <p:cNvPr id="651268" name="Rectangle 4"/>
          <p:cNvSpPr>
            <a:spLocks noGrp="1" noChangeArrowheads="1"/>
          </p:cNvSpPr>
          <p:nvPr>
            <p:ph type="title"/>
          </p:nvPr>
        </p:nvSpPr>
        <p:spPr/>
        <p:txBody>
          <a:bodyPr/>
          <a:lstStyle/>
          <a:p>
            <a:r>
              <a:rPr lang="en-US"/>
              <a:t>Complexity</a:t>
            </a:r>
          </a:p>
        </p:txBody>
      </p:sp>
      <p:sp>
        <p:nvSpPr>
          <p:cNvPr id="651269" name="Rectangle 5"/>
          <p:cNvSpPr>
            <a:spLocks noGrp="1" noChangeArrowheads="1"/>
          </p:cNvSpPr>
          <p:nvPr>
            <p:ph type="body" idx="1"/>
          </p:nvPr>
        </p:nvSpPr>
        <p:spPr/>
        <p:txBody>
          <a:bodyPr/>
          <a:lstStyle/>
          <a:p>
            <a:r>
              <a:rPr lang="en-US" dirty="0"/>
              <a:t>“Software entities are more complex for their size than perhaps any other human construct, because no two parts are alike (at least above the statement level).  If they are, we make the two similar parts into one…  In this respect software systems differ profoundly from computers, buildings, or automobiles, where repeated elements abound.”</a:t>
            </a:r>
            <a:br>
              <a:rPr lang="en-US" dirty="0"/>
            </a:br>
            <a:r>
              <a:rPr lang="en-US" dirty="0"/>
              <a:t>			—Brooks, 1986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2CC146B3-5C8D-4CFE-877B-0F20B07E70EE}" type="slidenum">
              <a:rPr lang="en-US"/>
              <a:pPr/>
              <a:t>26</a:t>
            </a:fld>
            <a:endParaRPr lang="en-US"/>
          </a:p>
        </p:txBody>
      </p:sp>
      <p:sp>
        <p:nvSpPr>
          <p:cNvPr id="653316" name="Rectangle 4"/>
          <p:cNvSpPr>
            <a:spLocks noGrp="1" noChangeArrowheads="1"/>
          </p:cNvSpPr>
          <p:nvPr>
            <p:ph type="title"/>
          </p:nvPr>
        </p:nvSpPr>
        <p:spPr/>
        <p:txBody>
          <a:bodyPr/>
          <a:lstStyle/>
          <a:p>
            <a:r>
              <a:rPr lang="en-US"/>
              <a:t>Continuous &amp; iterative</a:t>
            </a:r>
          </a:p>
        </p:txBody>
      </p:sp>
      <p:sp>
        <p:nvSpPr>
          <p:cNvPr id="653317" name="Rectangle 5"/>
          <p:cNvSpPr>
            <a:spLocks noGrp="1" noChangeArrowheads="1"/>
          </p:cNvSpPr>
          <p:nvPr>
            <p:ph type="body" idx="1"/>
          </p:nvPr>
        </p:nvSpPr>
        <p:spPr/>
        <p:txBody>
          <a:bodyPr/>
          <a:lstStyle/>
          <a:p>
            <a:r>
              <a:rPr lang="en-US" dirty="0"/>
              <a:t>High-level (“architectural”) design</a:t>
            </a:r>
          </a:p>
          <a:p>
            <a:pPr lvl="1"/>
            <a:r>
              <a:rPr lang="en-US" dirty="0"/>
              <a:t>What pieces? </a:t>
            </a:r>
          </a:p>
          <a:p>
            <a:pPr lvl="1"/>
            <a:r>
              <a:rPr lang="en-US" dirty="0"/>
              <a:t>How connected? </a:t>
            </a:r>
          </a:p>
          <a:p>
            <a:r>
              <a:rPr lang="en-US" dirty="0"/>
              <a:t>Low-level design</a:t>
            </a:r>
          </a:p>
          <a:p>
            <a:pPr lvl="1"/>
            <a:r>
              <a:rPr lang="en-US" dirty="0"/>
              <a:t>Should I use a hash table or binary search tree?</a:t>
            </a:r>
          </a:p>
          <a:p>
            <a:r>
              <a:rPr lang="en-US" dirty="0"/>
              <a:t>Very low-level design</a:t>
            </a:r>
          </a:p>
          <a:p>
            <a:pPr lvl="1"/>
            <a:r>
              <a:rPr lang="en-US" dirty="0"/>
              <a:t>Variable naming, specific control constructs, etc.</a:t>
            </a:r>
          </a:p>
          <a:p>
            <a:pPr lvl="1"/>
            <a:r>
              <a:rPr lang="en-US" dirty="0"/>
              <a:t>About 1000 design decisions at various levels are made in producing a single page of code</a:t>
            </a:r>
          </a:p>
        </p:txBody>
      </p:sp>
      <p:sp>
        <p:nvSpPr>
          <p:cNvPr id="7" name="Rounded Rectangle 6"/>
          <p:cNvSpPr/>
          <p:nvPr/>
        </p:nvSpPr>
        <p:spPr bwMode="auto">
          <a:xfrm>
            <a:off x="486888" y="2873829"/>
            <a:ext cx="7971312" cy="2790701"/>
          </a:xfrm>
          <a:prstGeom prst="roundRect">
            <a:avLst/>
          </a:prstGeom>
          <a:noFill/>
          <a:ln w="57150"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831276" y="5634335"/>
            <a:ext cx="5453737" cy="461665"/>
          </a:xfrm>
          <a:prstGeom prst="rect">
            <a:avLst/>
          </a:prstGeom>
          <a:solidFill>
            <a:srgbClr val="7030A0"/>
          </a:solidFill>
          <a:ln w="38100">
            <a:solidFill>
              <a:srgbClr val="FFFF00"/>
            </a:solidFill>
          </a:ln>
        </p:spPr>
        <p:txBody>
          <a:bodyPr wrap="none" rtlCol="0">
            <a:spAutoFit/>
          </a:bodyPr>
          <a:lstStyle/>
          <a:p>
            <a:r>
              <a:rPr lang="en-US" dirty="0" smtClean="0">
                <a:solidFill>
                  <a:schemeClr val="bg1"/>
                </a:solidFill>
              </a:rPr>
              <a:t>Almost never a key part of architecture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2" name="Rectangle 4"/>
          <p:cNvSpPr>
            <a:spLocks noGrp="1" noChangeArrowheads="1"/>
          </p:cNvSpPr>
          <p:nvPr>
            <p:ph type="title"/>
          </p:nvPr>
        </p:nvSpPr>
        <p:spPr/>
        <p:txBody>
          <a:bodyPr/>
          <a:lstStyle/>
          <a:p>
            <a:r>
              <a:rPr lang="en-US" dirty="0" smtClean="0"/>
              <a:t>Broad solution space</a:t>
            </a:r>
            <a:endParaRPr lang="en-US" dirty="0"/>
          </a:p>
        </p:txBody>
      </p:sp>
      <p:sp>
        <p:nvSpPr>
          <p:cNvPr id="667653" name="Rectangle 5"/>
          <p:cNvSpPr>
            <a:spLocks noGrp="1" noChangeArrowheads="1"/>
          </p:cNvSpPr>
          <p:nvPr>
            <p:ph type="body" idx="1"/>
          </p:nvPr>
        </p:nvSpPr>
        <p:spPr/>
        <p:txBody>
          <a:bodyPr>
            <a:normAutofit fontScale="92500" lnSpcReduction="10000"/>
          </a:bodyPr>
          <a:lstStyle/>
          <a:p>
            <a:r>
              <a:rPr lang="en-US" dirty="0" smtClean="0"/>
              <a:t>How do we select a design?</a:t>
            </a:r>
          </a:p>
          <a:p>
            <a:pPr lvl="1"/>
            <a:r>
              <a:rPr lang="en-US" dirty="0" smtClean="0"/>
              <a:t>We determine the desired criteria</a:t>
            </a:r>
          </a:p>
          <a:p>
            <a:pPr lvl="1"/>
            <a:r>
              <a:rPr lang="en-US" dirty="0" smtClean="0"/>
              <a:t>We select a design that will achieve those criteria</a:t>
            </a:r>
          </a:p>
          <a:p>
            <a:r>
              <a:rPr lang="en-US" dirty="0" smtClean="0"/>
              <a:t>In practice, it’s hard to</a:t>
            </a:r>
          </a:p>
          <a:p>
            <a:pPr lvl="1"/>
            <a:r>
              <a:rPr lang="en-US" dirty="0" smtClean="0"/>
              <a:t>Determine the desired criteria with precision</a:t>
            </a:r>
          </a:p>
          <a:p>
            <a:pPr lvl="1"/>
            <a:r>
              <a:rPr lang="en-US" dirty="0" smtClean="0"/>
              <a:t>Tradeoff among various conflicting criteria</a:t>
            </a:r>
          </a:p>
          <a:p>
            <a:pPr lvl="1"/>
            <a:r>
              <a:rPr lang="en-US" dirty="0" smtClean="0"/>
              <a:t>Figure out if a design satisfies given criteria</a:t>
            </a:r>
          </a:p>
          <a:p>
            <a:pPr lvl="1"/>
            <a:r>
              <a:rPr lang="en-US" dirty="0" smtClean="0"/>
              <a:t>Find a better one that satisfies more criteria</a:t>
            </a:r>
          </a:p>
          <a:p>
            <a:r>
              <a:rPr lang="en-US" dirty="0" smtClean="0"/>
              <a:t>In practice, it’s easy to</a:t>
            </a:r>
          </a:p>
          <a:p>
            <a:pPr lvl="1"/>
            <a:r>
              <a:rPr lang="en-US" dirty="0" smtClean="0"/>
              <a:t>Build something designed pretty much like the last one</a:t>
            </a:r>
          </a:p>
          <a:p>
            <a:pPr lvl="1"/>
            <a:r>
              <a:rPr lang="en-US" dirty="0" smtClean="0"/>
              <a:t>This has benefits, too: understandability, properties of the pieces, etc.</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4A83F9B7-9219-41DC-A77D-82ACCB5C727C}" type="slidenum">
              <a:rPr lang="en-US" smtClean="0"/>
              <a:pPr/>
              <a:t>27</a:t>
            </a:fld>
            <a:endParaRPr lang="en-US"/>
          </a:p>
        </p:txBody>
      </p:sp>
      <p:sp>
        <p:nvSpPr>
          <p:cNvPr id="12" name="Rounded Rectangle 11"/>
          <p:cNvSpPr/>
          <p:nvPr/>
        </p:nvSpPr>
        <p:spPr bwMode="auto">
          <a:xfrm>
            <a:off x="486888" y="4486287"/>
            <a:ext cx="7971312" cy="1642753"/>
          </a:xfrm>
          <a:prstGeom prst="roundRect">
            <a:avLst/>
          </a:prstGeom>
          <a:noFill/>
          <a:ln w="57150"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640775" y="6129040"/>
            <a:ext cx="5956956" cy="461665"/>
          </a:xfrm>
          <a:prstGeom prst="rect">
            <a:avLst/>
          </a:prstGeom>
          <a:solidFill>
            <a:srgbClr val="7030A0"/>
          </a:solidFill>
          <a:ln w="38100">
            <a:solidFill>
              <a:srgbClr val="FFFF00"/>
            </a:solidFill>
          </a:ln>
        </p:spPr>
        <p:txBody>
          <a:bodyPr wrap="square" rtlCol="0">
            <a:spAutoFit/>
          </a:bodyPr>
          <a:lstStyle/>
          <a:p>
            <a:r>
              <a:rPr lang="en-US" dirty="0" smtClean="0">
                <a:solidFill>
                  <a:schemeClr val="bg1"/>
                </a:solidFill>
              </a:rPr>
              <a:t>Almost always a key part of architecture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 include…</a:t>
            </a:r>
            <a:endParaRPr lang="en-US" dirty="0"/>
          </a:p>
        </p:txBody>
      </p:sp>
      <p:sp>
        <p:nvSpPr>
          <p:cNvPr id="3" name="Content Placeholder 2"/>
          <p:cNvSpPr>
            <a:spLocks noGrp="1"/>
          </p:cNvSpPr>
          <p:nvPr>
            <p:ph sz="half" idx="1"/>
          </p:nvPr>
        </p:nvSpPr>
        <p:spPr/>
        <p:txBody>
          <a:bodyPr/>
          <a:lstStyle/>
          <a:p>
            <a:r>
              <a:rPr lang="en-US" dirty="0" smtClean="0"/>
              <a:t>Correctness</a:t>
            </a:r>
          </a:p>
          <a:p>
            <a:r>
              <a:rPr lang="en-US" dirty="0" smtClean="0"/>
              <a:t>Readability</a:t>
            </a:r>
          </a:p>
          <a:p>
            <a:r>
              <a:rPr lang="en-US" dirty="0" smtClean="0"/>
              <a:t>Usability</a:t>
            </a:r>
          </a:p>
          <a:p>
            <a:r>
              <a:rPr lang="en-US" dirty="0" smtClean="0"/>
              <a:t>Modifiability</a:t>
            </a:r>
          </a:p>
          <a:p>
            <a:r>
              <a:rPr lang="en-US" dirty="0" smtClean="0"/>
              <a:t>Robustness</a:t>
            </a:r>
          </a:p>
          <a:p>
            <a:r>
              <a:rPr lang="en-US" dirty="0" smtClean="0"/>
              <a:t>Security</a:t>
            </a:r>
          </a:p>
          <a:p>
            <a:r>
              <a:rPr lang="en-US" dirty="0" smtClean="0"/>
              <a:t>Safety</a:t>
            </a:r>
          </a:p>
          <a:p>
            <a:r>
              <a:rPr lang="en-US" dirty="0" smtClean="0"/>
              <a:t>Performance</a:t>
            </a:r>
          </a:p>
          <a:p>
            <a:r>
              <a:rPr lang="en-US" dirty="0" smtClean="0"/>
              <a:t>Cost</a:t>
            </a:r>
            <a:endParaRPr lang="en-US" dirty="0"/>
          </a:p>
        </p:txBody>
      </p:sp>
      <p:sp>
        <p:nvSpPr>
          <p:cNvPr id="6" name="Content Placeholder 5"/>
          <p:cNvSpPr>
            <a:spLocks noGrp="1"/>
          </p:cNvSpPr>
          <p:nvPr>
            <p:ph sz="half" idx="2"/>
          </p:nvPr>
        </p:nvSpPr>
        <p:spPr/>
        <p:txBody>
          <a:bodyPr/>
          <a:lstStyle/>
          <a:p>
            <a:r>
              <a:rPr lang="en-US" dirty="0" smtClean="0"/>
              <a:t>Time-to-market</a:t>
            </a:r>
          </a:p>
          <a:p>
            <a:r>
              <a:rPr lang="en-US" dirty="0" smtClean="0"/>
              <a:t>Profit</a:t>
            </a:r>
          </a:p>
          <a:p>
            <a:r>
              <a:rPr lang="en-US" dirty="0" smtClean="0"/>
              <a:t>Adoption</a:t>
            </a:r>
          </a:p>
          <a:p>
            <a:r>
              <a:rPr lang="en-US" dirty="0" smtClean="0"/>
              <a:t>Compatibility</a:t>
            </a:r>
          </a:p>
          <a:p>
            <a:r>
              <a:rPr lang="en-US" dirty="0" smtClean="0"/>
              <a:t>Extensibility</a:t>
            </a:r>
          </a:p>
          <a:p>
            <a:r>
              <a:rPr lang="en-US" dirty="0" smtClean="0"/>
              <a:t>Reusability</a:t>
            </a:r>
          </a:p>
          <a:p>
            <a:r>
              <a:rPr lang="en-US" dirty="0" smtClean="0"/>
              <a:t>Fault-tolerance</a:t>
            </a:r>
          </a:p>
          <a:p>
            <a:r>
              <a:rPr lang="en-US" dirty="0" smtClean="0"/>
              <a:t>Conceptual integrity</a:t>
            </a:r>
          </a:p>
          <a:p>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3C5A7756-667A-4364-BCBB-7D59091CAB42}" type="slidenum">
              <a:rPr lang="en-US"/>
              <a:pPr/>
              <a:t>29</a:t>
            </a:fld>
            <a:endParaRPr lang="en-US"/>
          </a:p>
        </p:txBody>
      </p:sp>
      <p:sp>
        <p:nvSpPr>
          <p:cNvPr id="673796" name="Rectangle 4"/>
          <p:cNvSpPr>
            <a:spLocks noGrp="1" noChangeArrowheads="1"/>
          </p:cNvSpPr>
          <p:nvPr>
            <p:ph type="title"/>
          </p:nvPr>
        </p:nvSpPr>
        <p:spPr/>
        <p:txBody>
          <a:bodyPr/>
          <a:lstStyle/>
          <a:p>
            <a:r>
              <a:rPr lang="en-US"/>
              <a:t>Conceptual integrity</a:t>
            </a:r>
          </a:p>
        </p:txBody>
      </p:sp>
      <p:sp>
        <p:nvSpPr>
          <p:cNvPr id="673797" name="Rectangle 5"/>
          <p:cNvSpPr>
            <a:spLocks noGrp="1" noChangeArrowheads="1"/>
          </p:cNvSpPr>
          <p:nvPr>
            <p:ph type="body" idx="1"/>
          </p:nvPr>
        </p:nvSpPr>
        <p:spPr/>
        <p:txBody>
          <a:bodyPr/>
          <a:lstStyle/>
          <a:p>
            <a:r>
              <a:rPr lang="en-US" dirty="0"/>
              <a:t>Brooks and others assert that conceptual integrity is a critical criterion in design</a:t>
            </a:r>
          </a:p>
          <a:p>
            <a:pPr lvl="1"/>
            <a:r>
              <a:rPr lang="en-US" dirty="0"/>
              <a:t>“It is better to have a system omit certain anomalous features and improvements, but to reflect one set of design ideas, than to have one that contains many good but independent and uncoordinated ideas.” —Brooks, MMM</a:t>
            </a:r>
          </a:p>
          <a:p>
            <a:r>
              <a:rPr lang="en-US" dirty="0"/>
              <a:t>Such a design often makes it far easier to decide what is easy and reasonable to do as opposed to what is hard and less reasonable to </a:t>
            </a:r>
            <a:r>
              <a:rPr lang="en-US" dirty="0" smtClean="0"/>
              <a:t>do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lstStyle/>
          <a:p>
            <a:r>
              <a:rPr lang="en-US" dirty="0" smtClean="0"/>
              <a:t>To expose you to key approaches in software engineering research, with the hope that one or more of them can help you in your daily work – perhaps immediately, perhaps in the longer term</a:t>
            </a:r>
          </a:p>
          <a:p>
            <a:r>
              <a:rPr lang="en-US" dirty="0" smtClean="0"/>
              <a:t>Without ignoring your day-to-day issues, try to look deeper into the issues of engineering quality software than day-to-day pressures usually allow</a:t>
            </a:r>
          </a:p>
          <a:p>
            <a:r>
              <a:rPr lang="en-US" dirty="0" smtClean="0"/>
              <a:t>To increase your ability to communicate with software engineering researchers and other software engineers</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criteria for success include</a:t>
            </a:r>
            <a:endParaRPr lang="en-US" dirty="0"/>
          </a:p>
        </p:txBody>
      </p:sp>
      <p:sp>
        <p:nvSpPr>
          <p:cNvPr id="3" name="Content Placeholder 2"/>
          <p:cNvSpPr>
            <a:spLocks noGrp="1"/>
          </p:cNvSpPr>
          <p:nvPr>
            <p:ph idx="1"/>
          </p:nvPr>
        </p:nvSpPr>
        <p:spPr/>
        <p:txBody>
          <a:bodyPr/>
          <a:lstStyle/>
          <a:p>
            <a:r>
              <a:rPr lang="en-US" dirty="0" smtClean="0"/>
              <a:t>Cohesion</a:t>
            </a:r>
          </a:p>
          <a:p>
            <a:r>
              <a:rPr lang="en-US" dirty="0" smtClean="0"/>
              <a:t>Coupling</a:t>
            </a:r>
          </a:p>
          <a:p>
            <a:r>
              <a:rPr lang="en-US" dirty="0" smtClean="0"/>
              <a:t>Complexity</a:t>
            </a:r>
          </a:p>
          <a:p>
            <a:r>
              <a:rPr lang="en-US" dirty="0" smtClean="0"/>
              <a:t>Correctness</a:t>
            </a:r>
          </a:p>
          <a:p>
            <a:r>
              <a:rPr lang="en-US" dirty="0" smtClean="0"/>
              <a:t>Correspondence</a:t>
            </a:r>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FFA209DC-7965-4E35-B37D-CBDD8167DCEA}" type="slidenum">
              <a:rPr lang="en-US"/>
              <a:pPr/>
              <a:t>31</a:t>
            </a:fld>
            <a:endParaRPr lang="en-US"/>
          </a:p>
        </p:txBody>
      </p:sp>
      <p:sp>
        <p:nvSpPr>
          <p:cNvPr id="688132" name="Rectangle 4"/>
          <p:cNvSpPr>
            <a:spLocks noGrp="1" noChangeArrowheads="1"/>
          </p:cNvSpPr>
          <p:nvPr>
            <p:ph type="title"/>
          </p:nvPr>
        </p:nvSpPr>
        <p:spPr/>
        <p:txBody>
          <a:bodyPr/>
          <a:lstStyle/>
          <a:p>
            <a:r>
              <a:rPr lang="en-US"/>
              <a:t>Cohesion</a:t>
            </a:r>
          </a:p>
        </p:txBody>
      </p:sp>
      <p:sp>
        <p:nvSpPr>
          <p:cNvPr id="688133" name="Rectangle 5"/>
          <p:cNvSpPr>
            <a:spLocks noGrp="1" noChangeArrowheads="1"/>
          </p:cNvSpPr>
          <p:nvPr>
            <p:ph type="body" idx="1"/>
          </p:nvPr>
        </p:nvSpPr>
        <p:spPr/>
        <p:txBody>
          <a:bodyPr/>
          <a:lstStyle/>
          <a:p>
            <a:r>
              <a:rPr lang="en-US" dirty="0"/>
              <a:t>The reason that elements are found together in a </a:t>
            </a:r>
            <a:r>
              <a:rPr lang="en-US" dirty="0" smtClean="0"/>
              <a:t>module (coincidental</a:t>
            </a:r>
            <a:r>
              <a:rPr lang="en-US" dirty="0"/>
              <a:t>, temporal, functional, </a:t>
            </a:r>
            <a:r>
              <a:rPr lang="en-US" dirty="0" smtClean="0"/>
              <a:t>…)</a:t>
            </a:r>
            <a:endParaRPr lang="en-US" dirty="0"/>
          </a:p>
          <a:p>
            <a:r>
              <a:rPr lang="en-US" dirty="0" smtClean="0"/>
              <a:t>During </a:t>
            </a:r>
            <a:r>
              <a:rPr lang="en-US" dirty="0"/>
              <a:t>maintenance, one of the major structural degradations is in </a:t>
            </a:r>
            <a:r>
              <a:rPr lang="en-US" dirty="0" smtClean="0"/>
              <a:t>cohesion</a:t>
            </a:r>
          </a:p>
          <a:p>
            <a:r>
              <a:rPr lang="en-US" dirty="0" smtClean="0"/>
              <a:t>Hard to measure quantitatively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31C257C8-C729-471E-866D-12DEA0AA7423}" type="slidenum">
              <a:rPr lang="en-US"/>
              <a:pPr/>
              <a:t>32</a:t>
            </a:fld>
            <a:endParaRPr lang="en-US"/>
          </a:p>
        </p:txBody>
      </p:sp>
      <p:sp>
        <p:nvSpPr>
          <p:cNvPr id="690180" name="Rectangle 4"/>
          <p:cNvSpPr>
            <a:spLocks noGrp="1" noChangeArrowheads="1"/>
          </p:cNvSpPr>
          <p:nvPr>
            <p:ph type="title"/>
          </p:nvPr>
        </p:nvSpPr>
        <p:spPr/>
        <p:txBody>
          <a:bodyPr/>
          <a:lstStyle/>
          <a:p>
            <a:r>
              <a:rPr lang="en-US"/>
              <a:t>Coupling</a:t>
            </a:r>
          </a:p>
        </p:txBody>
      </p:sp>
      <p:sp>
        <p:nvSpPr>
          <p:cNvPr id="690181" name="Rectangle 5"/>
          <p:cNvSpPr>
            <a:spLocks noGrp="1" noChangeArrowheads="1"/>
          </p:cNvSpPr>
          <p:nvPr>
            <p:ph type="body" idx="1"/>
          </p:nvPr>
        </p:nvSpPr>
        <p:spPr/>
        <p:txBody>
          <a:bodyPr/>
          <a:lstStyle/>
          <a:p>
            <a:r>
              <a:rPr lang="en-US" dirty="0"/>
              <a:t>Strength of interconnection between modules</a:t>
            </a:r>
          </a:p>
          <a:p>
            <a:r>
              <a:rPr lang="en-US" dirty="0"/>
              <a:t>Hierarchies are touted as a wonderful coupling structure, limiting interconnections</a:t>
            </a:r>
          </a:p>
          <a:p>
            <a:r>
              <a:rPr lang="en-US" dirty="0" smtClean="0"/>
              <a:t>Coupling </a:t>
            </a:r>
            <a:r>
              <a:rPr lang="en-US" dirty="0"/>
              <a:t>also degrades over time</a:t>
            </a:r>
          </a:p>
          <a:p>
            <a:r>
              <a:rPr lang="en-US" dirty="0" smtClean="0"/>
              <a:t>Many quantitative measures – of questionable utility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E1FDFF59-5DCE-4241-804F-652E2712CD1C}" type="slidenum">
              <a:rPr lang="en-US"/>
              <a:pPr/>
              <a:t>33</a:t>
            </a:fld>
            <a:endParaRPr lang="en-US"/>
          </a:p>
        </p:txBody>
      </p:sp>
      <p:sp>
        <p:nvSpPr>
          <p:cNvPr id="696324" name="Rectangle 4"/>
          <p:cNvSpPr>
            <a:spLocks noGrp="1" noChangeArrowheads="1"/>
          </p:cNvSpPr>
          <p:nvPr>
            <p:ph type="title"/>
          </p:nvPr>
        </p:nvSpPr>
        <p:spPr/>
        <p:txBody>
          <a:bodyPr/>
          <a:lstStyle/>
          <a:p>
            <a:r>
              <a:rPr lang="en-US"/>
              <a:t>Complexity</a:t>
            </a:r>
          </a:p>
        </p:txBody>
      </p:sp>
      <p:sp>
        <p:nvSpPr>
          <p:cNvPr id="696325" name="Rectangle 5"/>
          <p:cNvSpPr>
            <a:spLocks noGrp="1" noChangeArrowheads="1"/>
          </p:cNvSpPr>
          <p:nvPr>
            <p:ph type="body" idx="1"/>
          </p:nvPr>
        </p:nvSpPr>
        <p:spPr/>
        <p:txBody>
          <a:bodyPr/>
          <a:lstStyle/>
          <a:p>
            <a:r>
              <a:rPr lang="en-US" dirty="0"/>
              <a:t>Simpler designs are better, all else being equal</a:t>
            </a:r>
          </a:p>
          <a:p>
            <a:r>
              <a:rPr lang="en-US" dirty="0"/>
              <a:t>But, </a:t>
            </a:r>
            <a:r>
              <a:rPr lang="en-US" dirty="0" smtClean="0"/>
              <a:t>few useful </a:t>
            </a:r>
            <a:r>
              <a:rPr lang="en-US" dirty="0"/>
              <a:t>measures of design/program complexity exist</a:t>
            </a:r>
          </a:p>
          <a:p>
            <a:r>
              <a:rPr lang="en-US" dirty="0"/>
              <a:t>There are dozens of such </a:t>
            </a:r>
            <a:r>
              <a:rPr lang="en-US" dirty="0" smtClean="0"/>
              <a:t>measures</a:t>
            </a:r>
          </a:p>
          <a:p>
            <a:pPr lvl="1"/>
            <a:r>
              <a:rPr lang="en-US" sz="2000" dirty="0" smtClean="0"/>
              <a:t>McCabe’s </a:t>
            </a:r>
            <a:r>
              <a:rPr lang="en-US" sz="2000" dirty="0" err="1"/>
              <a:t>cyclomatic</a:t>
            </a:r>
            <a:r>
              <a:rPr lang="en-US" sz="2000" dirty="0"/>
              <a:t> complexity = E - N + p</a:t>
            </a:r>
          </a:p>
          <a:p>
            <a:pPr lvl="2"/>
            <a:r>
              <a:rPr lang="en-US" sz="2000" dirty="0"/>
              <a:t>E = the number of edges of the CFG</a:t>
            </a:r>
          </a:p>
          <a:p>
            <a:pPr lvl="2"/>
            <a:r>
              <a:rPr lang="en-US" sz="2000" dirty="0"/>
              <a:t>N = the number of nodes of the CFG</a:t>
            </a:r>
          </a:p>
          <a:p>
            <a:pPr lvl="2"/>
            <a:r>
              <a:rPr lang="en-US" sz="2000" dirty="0"/>
              <a:t>p = the number of connected components</a:t>
            </a:r>
          </a:p>
          <a:p>
            <a:pPr lvl="1"/>
            <a:r>
              <a:rPr lang="en-US" dirty="0" smtClean="0"/>
              <a:t>Function points, feature points, …</a:t>
            </a:r>
          </a:p>
          <a:p>
            <a:r>
              <a:rPr lang="en-US" dirty="0" smtClean="0"/>
              <a:t>My </a:t>
            </a:r>
            <a:r>
              <a:rPr lang="en-US" dirty="0"/>
              <a:t>understanding is that, to the first order, most of these measures are linearly related to “lines of code”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AE855AAE-E527-4B1A-B8E5-780F9AA05E8E}" type="slidenum">
              <a:rPr lang="en-US"/>
              <a:pPr/>
              <a:t>34</a:t>
            </a:fld>
            <a:endParaRPr lang="en-US"/>
          </a:p>
        </p:txBody>
      </p:sp>
      <p:sp>
        <p:nvSpPr>
          <p:cNvPr id="698372" name="Rectangle 4"/>
          <p:cNvSpPr>
            <a:spLocks noGrp="1" noChangeArrowheads="1"/>
          </p:cNvSpPr>
          <p:nvPr>
            <p:ph type="title"/>
          </p:nvPr>
        </p:nvSpPr>
        <p:spPr/>
        <p:txBody>
          <a:bodyPr/>
          <a:lstStyle/>
          <a:p>
            <a:r>
              <a:rPr lang="en-US"/>
              <a:t>Correctness</a:t>
            </a:r>
          </a:p>
        </p:txBody>
      </p:sp>
      <p:sp>
        <p:nvSpPr>
          <p:cNvPr id="698373" name="Rectangle 5"/>
          <p:cNvSpPr>
            <a:spLocks noGrp="1" noChangeArrowheads="1"/>
          </p:cNvSpPr>
          <p:nvPr>
            <p:ph type="body" idx="1"/>
          </p:nvPr>
        </p:nvSpPr>
        <p:spPr/>
        <p:txBody>
          <a:bodyPr/>
          <a:lstStyle/>
          <a:p>
            <a:r>
              <a:rPr lang="en-US" dirty="0" smtClean="0"/>
              <a:t>Even </a:t>
            </a:r>
            <a:r>
              <a:rPr lang="en-US" dirty="0"/>
              <a:t>if you “prove” modules are correct, composing the modules’ behaviors to determine the system’s behavior is hard</a:t>
            </a:r>
          </a:p>
          <a:p>
            <a:r>
              <a:rPr lang="en-US" dirty="0" err="1"/>
              <a:t>Leveson</a:t>
            </a:r>
            <a:r>
              <a:rPr lang="en-US" dirty="0"/>
              <a:t> and others have shown clearly that a system can fail even when each of the pieces work properly – this is because many systems have “emergent” properties</a:t>
            </a:r>
          </a:p>
          <a:p>
            <a:r>
              <a:rPr lang="en-US" dirty="0"/>
              <a:t>Arguments are common about the need to build “security” and “safety” and … in from the beginning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r>
              <a:rPr lang="en-US" smtClean="0"/>
              <a:t>Correspondence</a:t>
            </a:r>
            <a:endParaRPr lang="en-US"/>
          </a:p>
        </p:txBody>
      </p:sp>
      <p:sp>
        <p:nvSpPr>
          <p:cNvPr id="700419" name="Rectangle 3"/>
          <p:cNvSpPr>
            <a:spLocks noGrp="1" noChangeArrowheads="1"/>
          </p:cNvSpPr>
          <p:nvPr>
            <p:ph type="body" idx="1"/>
          </p:nvPr>
        </p:nvSpPr>
        <p:spPr/>
        <p:txBody>
          <a:bodyPr/>
          <a:lstStyle/>
          <a:p>
            <a:r>
              <a:rPr lang="en-US" smtClean="0"/>
              <a:t>“Problem-program mapping”</a:t>
            </a:r>
          </a:p>
          <a:p>
            <a:r>
              <a:rPr lang="en-US" smtClean="0"/>
              <a:t>The way in which the design is associated with the requirements</a:t>
            </a:r>
          </a:p>
          <a:p>
            <a:r>
              <a:rPr lang="en-US" smtClean="0"/>
              <a:t>The idea is that the simpler the mapping, the easier it will be to accommodate change in the design when the requirements change</a:t>
            </a:r>
          </a:p>
          <a:p>
            <a:r>
              <a:rPr lang="en-US" smtClean="0"/>
              <a:t>M. Jackson: problem frames</a:t>
            </a:r>
          </a:p>
          <a:p>
            <a:pPr lvl="1"/>
            <a:r>
              <a:rPr lang="en-US" smtClean="0"/>
              <a:t>In the style of Polya</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48A3A317-8C80-4255-A91C-3CE8408BF72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530654EE-5FA6-4855-B63D-814AEAC737AE}" type="slidenum">
              <a:rPr lang="en-US"/>
              <a:pPr/>
              <a:t>36</a:t>
            </a:fld>
            <a:endParaRPr lang="en-US"/>
          </a:p>
        </p:txBody>
      </p:sp>
      <p:sp>
        <p:nvSpPr>
          <p:cNvPr id="669700" name="Rectangle 4"/>
          <p:cNvSpPr>
            <a:spLocks noGrp="1" noChangeArrowheads="1"/>
          </p:cNvSpPr>
          <p:nvPr>
            <p:ph type="title"/>
          </p:nvPr>
        </p:nvSpPr>
        <p:spPr/>
        <p:txBody>
          <a:bodyPr/>
          <a:lstStyle/>
          <a:p>
            <a:r>
              <a:rPr lang="en-US" dirty="0" smtClean="0"/>
              <a:t>Defining structure</a:t>
            </a:r>
            <a:endParaRPr lang="en-US" dirty="0"/>
          </a:p>
        </p:txBody>
      </p:sp>
      <p:sp>
        <p:nvSpPr>
          <p:cNvPr id="669701" name="Rectangle 5"/>
          <p:cNvSpPr>
            <a:spLocks noGrp="1" noChangeArrowheads="1"/>
          </p:cNvSpPr>
          <p:nvPr>
            <p:ph type="body" idx="1"/>
          </p:nvPr>
        </p:nvSpPr>
        <p:spPr/>
        <p:txBody>
          <a:bodyPr/>
          <a:lstStyle/>
          <a:p>
            <a:r>
              <a:rPr lang="en-US" sz="2000" dirty="0"/>
              <a:t>The focus of most design approaches is structure</a:t>
            </a:r>
          </a:p>
          <a:p>
            <a:r>
              <a:rPr lang="en-US" sz="2000" dirty="0"/>
              <a:t>What are the components and how are they put together?</a:t>
            </a:r>
          </a:p>
          <a:p>
            <a:r>
              <a:rPr lang="en-US" sz="2000" dirty="0"/>
              <a:t>Behavior is important, but </a:t>
            </a:r>
            <a:r>
              <a:rPr lang="en-US" sz="2000" dirty="0" smtClean="0"/>
              <a:t>often largely indirectly</a:t>
            </a:r>
            <a:endParaRPr lang="en-US" sz="2000" dirty="0"/>
          </a:p>
        </p:txBody>
      </p:sp>
      <p:sp>
        <p:nvSpPr>
          <p:cNvPr id="9" name="Rounded Rectangle 8"/>
          <p:cNvSpPr/>
          <p:nvPr/>
        </p:nvSpPr>
        <p:spPr bwMode="auto">
          <a:xfrm>
            <a:off x="486888" y="1600200"/>
            <a:ext cx="7971312" cy="751114"/>
          </a:xfrm>
          <a:prstGeom prst="roundRect">
            <a:avLst/>
          </a:prstGeom>
          <a:noFill/>
          <a:ln w="57150" cap="flat" cmpd="sng" algn="ctr">
            <a:solidFill>
              <a:schemeClr val="accent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2712030" y="1138535"/>
            <a:ext cx="5956956" cy="461665"/>
          </a:xfrm>
          <a:prstGeom prst="rect">
            <a:avLst/>
          </a:prstGeom>
          <a:solidFill>
            <a:srgbClr val="7030A0"/>
          </a:solidFill>
          <a:ln w="38100">
            <a:solidFill>
              <a:srgbClr val="FFFF00"/>
            </a:solidFill>
          </a:ln>
        </p:spPr>
        <p:txBody>
          <a:bodyPr wrap="square" rtlCol="0">
            <a:spAutoFit/>
          </a:bodyPr>
          <a:lstStyle/>
          <a:p>
            <a:r>
              <a:rPr lang="en-US" dirty="0" smtClean="0">
                <a:solidFill>
                  <a:schemeClr val="bg1"/>
                </a:solidFill>
              </a:rPr>
              <a:t>Almost always a key part of architecture</a:t>
            </a:r>
            <a:endParaRPr lang="en-US" dirty="0">
              <a:solidFill>
                <a:schemeClr val="bg1"/>
              </a:solidFill>
            </a:endParaRPr>
          </a:p>
        </p:txBody>
      </p:sp>
      <p:sp>
        <p:nvSpPr>
          <p:cNvPr id="11" name="Rectangle 10"/>
          <p:cNvSpPr/>
          <p:nvPr/>
        </p:nvSpPr>
        <p:spPr>
          <a:xfrm>
            <a:off x="685799" y="3004458"/>
            <a:ext cx="7983187" cy="2985433"/>
          </a:xfrm>
          <a:prstGeom prst="rect">
            <a:avLst/>
          </a:prstGeom>
        </p:spPr>
        <p:txBody>
          <a:bodyPr wrap="square">
            <a:spAutoFit/>
          </a:bodyPr>
          <a:lstStyle/>
          <a:p>
            <a:pPr algn="l"/>
            <a:r>
              <a:rPr lang="en-US" sz="2000" dirty="0" smtClean="0"/>
              <a:t>The technique of mastering complexity has been known since ancient times: Divide et </a:t>
            </a:r>
            <a:r>
              <a:rPr lang="en-US" sz="2000" dirty="0" err="1" smtClean="0"/>
              <a:t>impera</a:t>
            </a:r>
            <a:r>
              <a:rPr lang="en-US" sz="2000" dirty="0" smtClean="0"/>
              <a:t> (Divide and Rule).  —</a:t>
            </a:r>
            <a:r>
              <a:rPr lang="en-US" sz="2000" dirty="0" err="1" smtClean="0"/>
              <a:t>Dijkstra</a:t>
            </a:r>
            <a:r>
              <a:rPr lang="en-US" sz="2000" dirty="0" smtClean="0"/>
              <a:t>, 1965</a:t>
            </a:r>
          </a:p>
          <a:p>
            <a:pPr algn="l"/>
            <a:r>
              <a:rPr lang="en-US" sz="2000" dirty="0" smtClean="0"/>
              <a:t>…as soon as the programmer only needs to consider intellectually manageable programs, the alternatives he is choosing from are much, much easier to cope with. 		   —</a:t>
            </a:r>
            <a:r>
              <a:rPr lang="en-US" sz="2000" dirty="0" err="1" smtClean="0"/>
              <a:t>Dijkstra</a:t>
            </a:r>
            <a:r>
              <a:rPr lang="en-US" sz="2000" dirty="0" smtClean="0"/>
              <a:t>, 1972</a:t>
            </a:r>
          </a:p>
          <a:p>
            <a:pPr algn="l"/>
            <a:r>
              <a:rPr lang="en-US" sz="2000" dirty="0" smtClean="0"/>
              <a:t>The complexity of the software systems we are asked to develop is increasing, yet there are basic limits upon our ability to cope with this complexity.  How then do we resolve this predicament?</a:t>
            </a:r>
            <a:br>
              <a:rPr lang="en-US" sz="2000" dirty="0" smtClean="0"/>
            </a:br>
            <a:r>
              <a:rPr lang="en-US" sz="2000" dirty="0" smtClean="0"/>
              <a:t>						   —</a:t>
            </a:r>
            <a:r>
              <a:rPr lang="en-US" sz="2000" dirty="0" err="1" smtClean="0"/>
              <a:t>Booch</a:t>
            </a:r>
            <a:r>
              <a:rPr lang="en-US" sz="2000" dirty="0" smtClean="0"/>
              <a:t>, 1991</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Structured programming</a:t>
            </a:r>
            <a:endParaRPr lang="en-US" dirty="0"/>
          </a:p>
        </p:txBody>
      </p:sp>
      <p:sp>
        <p:nvSpPr>
          <p:cNvPr id="7" name="Content Placeholder 6"/>
          <p:cNvSpPr>
            <a:spLocks noGrp="1"/>
          </p:cNvSpPr>
          <p:nvPr>
            <p:ph idx="1"/>
          </p:nvPr>
        </p:nvSpPr>
        <p:spPr>
          <a:xfrm>
            <a:off x="344384" y="1428830"/>
            <a:ext cx="8113816" cy="2369880"/>
          </a:xfrm>
        </p:spPr>
        <p:txBody>
          <a:bodyPr wrap="square">
            <a:spAutoFit/>
          </a:bodyPr>
          <a:lstStyle/>
          <a:p>
            <a:pPr lvl="0">
              <a:defRPr/>
            </a:pPr>
            <a:r>
              <a:rPr lang="en-US" sz="2000" dirty="0" err="1" smtClean="0"/>
              <a:t>Dijkstra</a:t>
            </a:r>
            <a:r>
              <a:rPr lang="en-US" sz="2000" dirty="0" smtClean="0"/>
              <a:t> observed that a programmer manipulates source code to modify program behaviors – obvious, perhaps, but oft-ignored</a:t>
            </a:r>
          </a:p>
          <a:p>
            <a:r>
              <a:rPr lang="en-US" sz="2000" dirty="0" smtClean="0"/>
              <a:t>He noted that any gap between the static structure of the program and its dynamic behaviors can cause confusion as people are better able to reason about static than dynamic structures</a:t>
            </a:r>
          </a:p>
          <a:p>
            <a:r>
              <a:rPr lang="en-US" sz="2000" dirty="0" smtClean="0"/>
              <a:t>Using one-in-one-out control structures brought the static structure and dynamic behaviors closer together</a:t>
            </a:r>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2D593D72-9E2E-4A7D-BE67-19327E6AD9E2}" type="slidenum">
              <a:rPr lang="en-US" smtClean="0"/>
              <a:pPr/>
              <a:t>37</a:t>
            </a:fld>
            <a:endParaRPr lang="en-US" dirty="0"/>
          </a:p>
        </p:txBody>
      </p:sp>
      <p:grpSp>
        <p:nvGrpSpPr>
          <p:cNvPr id="12" name="Group 11"/>
          <p:cNvGrpSpPr/>
          <p:nvPr/>
        </p:nvGrpSpPr>
        <p:grpSpPr>
          <a:xfrm>
            <a:off x="2004556" y="3459829"/>
            <a:ext cx="6131561" cy="3212148"/>
            <a:chOff x="1600201" y="2387767"/>
            <a:chExt cx="7122161" cy="3846860"/>
          </a:xfrm>
        </p:grpSpPr>
        <p:sp>
          <p:nvSpPr>
            <p:cNvPr id="13" name="Flowchart: Alternate Process 12"/>
            <p:cNvSpPr/>
            <p:nvPr/>
          </p:nvSpPr>
          <p:spPr bwMode="auto">
            <a:xfrm>
              <a:off x="7467600" y="3623335"/>
              <a:ext cx="1249686" cy="1464324"/>
            </a:xfrm>
            <a:prstGeom prst="flowChartAlternateProcess">
              <a:avLst/>
            </a:pr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Flowchart: Alternate Process 13"/>
            <p:cNvSpPr/>
            <p:nvPr/>
          </p:nvSpPr>
          <p:spPr bwMode="auto">
            <a:xfrm>
              <a:off x="5638800" y="4770303"/>
              <a:ext cx="1249686" cy="1464324"/>
            </a:xfrm>
            <a:prstGeom prst="flowChartAlternateProcess">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Flowchart: Alternate Process 14"/>
            <p:cNvSpPr/>
            <p:nvPr/>
          </p:nvSpPr>
          <p:spPr bwMode="auto">
            <a:xfrm>
              <a:off x="5689605" y="2387767"/>
              <a:ext cx="1249686" cy="1311820"/>
            </a:xfrm>
            <a:prstGeom prst="flowChartAlternateProcess">
              <a:avLst/>
            </a:pr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TextBox 15"/>
            <p:cNvSpPr txBox="1">
              <a:spLocks noChangeAspect="1"/>
            </p:cNvSpPr>
            <p:nvPr/>
          </p:nvSpPr>
          <p:spPr>
            <a:xfrm>
              <a:off x="8092440" y="405506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17" name="TextBox 16"/>
            <p:cNvSpPr txBox="1">
              <a:spLocks noChangeAspect="1"/>
            </p:cNvSpPr>
            <p:nvPr/>
          </p:nvSpPr>
          <p:spPr>
            <a:xfrm>
              <a:off x="8072120" y="441055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18" name="TextBox 17"/>
            <p:cNvSpPr txBox="1">
              <a:spLocks noChangeAspect="1"/>
            </p:cNvSpPr>
            <p:nvPr/>
          </p:nvSpPr>
          <p:spPr>
            <a:xfrm>
              <a:off x="8082280" y="3699587"/>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19" name="TextBox 18"/>
            <p:cNvSpPr txBox="1">
              <a:spLocks noChangeAspect="1"/>
            </p:cNvSpPr>
            <p:nvPr/>
          </p:nvSpPr>
          <p:spPr>
            <a:xfrm>
              <a:off x="8417561" y="397881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0" name="TextBox 19"/>
            <p:cNvSpPr txBox="1">
              <a:spLocks noChangeAspect="1"/>
            </p:cNvSpPr>
            <p:nvPr/>
          </p:nvSpPr>
          <p:spPr>
            <a:xfrm>
              <a:off x="8397241" y="4334299"/>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21" name="TextBox 20"/>
            <p:cNvSpPr txBox="1">
              <a:spLocks noChangeAspect="1"/>
            </p:cNvSpPr>
            <p:nvPr/>
          </p:nvSpPr>
          <p:spPr>
            <a:xfrm>
              <a:off x="8407401" y="3623335"/>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22" name="TextBox 21"/>
            <p:cNvSpPr txBox="1">
              <a:spLocks noChangeAspect="1"/>
            </p:cNvSpPr>
            <p:nvPr/>
          </p:nvSpPr>
          <p:spPr>
            <a:xfrm>
              <a:off x="7787639" y="3716515"/>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3" name="TextBox 22"/>
            <p:cNvSpPr txBox="1">
              <a:spLocks noChangeAspect="1"/>
            </p:cNvSpPr>
            <p:nvPr/>
          </p:nvSpPr>
          <p:spPr>
            <a:xfrm>
              <a:off x="7787639" y="4071997"/>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24" name="TextBox 23"/>
            <p:cNvSpPr txBox="1">
              <a:spLocks noChangeAspect="1"/>
            </p:cNvSpPr>
            <p:nvPr/>
          </p:nvSpPr>
          <p:spPr>
            <a:xfrm>
              <a:off x="8072119" y="4749105"/>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25" name="TextBox 24"/>
            <p:cNvSpPr txBox="1">
              <a:spLocks noChangeAspect="1"/>
            </p:cNvSpPr>
            <p:nvPr/>
          </p:nvSpPr>
          <p:spPr>
            <a:xfrm>
              <a:off x="6126488" y="516391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6" name="TextBox 25"/>
            <p:cNvSpPr txBox="1">
              <a:spLocks noChangeAspect="1"/>
            </p:cNvSpPr>
            <p:nvPr/>
          </p:nvSpPr>
          <p:spPr>
            <a:xfrm>
              <a:off x="6106168" y="5519393"/>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7" name="TextBox 26"/>
            <p:cNvSpPr txBox="1">
              <a:spLocks noChangeAspect="1"/>
            </p:cNvSpPr>
            <p:nvPr/>
          </p:nvSpPr>
          <p:spPr>
            <a:xfrm>
              <a:off x="6116328" y="4808429"/>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28" name="TextBox 27"/>
            <p:cNvSpPr txBox="1">
              <a:spLocks noChangeAspect="1"/>
            </p:cNvSpPr>
            <p:nvPr/>
          </p:nvSpPr>
          <p:spPr>
            <a:xfrm>
              <a:off x="6451609" y="508765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9" name="TextBox 28"/>
            <p:cNvSpPr txBox="1">
              <a:spLocks noChangeAspect="1"/>
            </p:cNvSpPr>
            <p:nvPr/>
          </p:nvSpPr>
          <p:spPr>
            <a:xfrm>
              <a:off x="6431289" y="5443141"/>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30" name="TextBox 29"/>
            <p:cNvSpPr txBox="1">
              <a:spLocks noChangeAspect="1"/>
            </p:cNvSpPr>
            <p:nvPr/>
          </p:nvSpPr>
          <p:spPr>
            <a:xfrm>
              <a:off x="6431289" y="5781695"/>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31" name="TextBox 30"/>
            <p:cNvSpPr txBox="1">
              <a:spLocks noChangeAspect="1"/>
            </p:cNvSpPr>
            <p:nvPr/>
          </p:nvSpPr>
          <p:spPr>
            <a:xfrm>
              <a:off x="5821687" y="482535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2" name="TextBox 31"/>
            <p:cNvSpPr txBox="1">
              <a:spLocks noChangeAspect="1"/>
            </p:cNvSpPr>
            <p:nvPr/>
          </p:nvSpPr>
          <p:spPr>
            <a:xfrm>
              <a:off x="5821687" y="5180839"/>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33" name="TextBox 32"/>
            <p:cNvSpPr txBox="1">
              <a:spLocks noChangeAspect="1"/>
            </p:cNvSpPr>
            <p:nvPr/>
          </p:nvSpPr>
          <p:spPr>
            <a:xfrm>
              <a:off x="5801366" y="5857947"/>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34" name="TextBox 33"/>
            <p:cNvSpPr txBox="1">
              <a:spLocks noChangeAspect="1"/>
            </p:cNvSpPr>
            <p:nvPr/>
          </p:nvSpPr>
          <p:spPr>
            <a:xfrm>
              <a:off x="6146807" y="274324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5" name="TextBox 34"/>
            <p:cNvSpPr txBox="1">
              <a:spLocks noChangeAspect="1"/>
            </p:cNvSpPr>
            <p:nvPr/>
          </p:nvSpPr>
          <p:spPr>
            <a:xfrm>
              <a:off x="6126487" y="309873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6" name="TextBox 35"/>
            <p:cNvSpPr txBox="1">
              <a:spLocks noChangeAspect="1"/>
            </p:cNvSpPr>
            <p:nvPr/>
          </p:nvSpPr>
          <p:spPr>
            <a:xfrm>
              <a:off x="6136647" y="2387767"/>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37" name="TextBox 36"/>
            <p:cNvSpPr txBox="1">
              <a:spLocks noChangeAspect="1"/>
            </p:cNvSpPr>
            <p:nvPr/>
          </p:nvSpPr>
          <p:spPr>
            <a:xfrm>
              <a:off x="6471928" y="266699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8" name="TextBox 37"/>
            <p:cNvSpPr txBox="1">
              <a:spLocks noChangeAspect="1"/>
            </p:cNvSpPr>
            <p:nvPr/>
          </p:nvSpPr>
          <p:spPr>
            <a:xfrm>
              <a:off x="6451608" y="3022479"/>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39" name="TextBox 38"/>
            <p:cNvSpPr txBox="1">
              <a:spLocks noChangeAspect="1"/>
            </p:cNvSpPr>
            <p:nvPr/>
          </p:nvSpPr>
          <p:spPr>
            <a:xfrm>
              <a:off x="5689605" y="2836274"/>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40" name="TextBox 39"/>
            <p:cNvSpPr txBox="1">
              <a:spLocks noChangeAspect="1"/>
            </p:cNvSpPr>
            <p:nvPr/>
          </p:nvSpPr>
          <p:spPr>
            <a:xfrm>
              <a:off x="5842006" y="2404695"/>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41" name="TextBox 40"/>
            <p:cNvSpPr txBox="1">
              <a:spLocks noChangeAspect="1"/>
            </p:cNvSpPr>
            <p:nvPr/>
          </p:nvSpPr>
          <p:spPr>
            <a:xfrm>
              <a:off x="6441449" y="3361033"/>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42" name="TextBox 41"/>
            <p:cNvSpPr txBox="1">
              <a:spLocks noChangeAspect="1"/>
            </p:cNvSpPr>
            <p:nvPr/>
          </p:nvSpPr>
          <p:spPr>
            <a:xfrm>
              <a:off x="6451609" y="2421623"/>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43" name="Flowchart: Multidocument 42"/>
            <p:cNvSpPr/>
            <p:nvPr/>
          </p:nvSpPr>
          <p:spPr bwMode="auto">
            <a:xfrm>
              <a:off x="3505200" y="3361033"/>
              <a:ext cx="1371600" cy="1056519"/>
            </a:xfrm>
            <a:prstGeom prst="flowChartMultidocumen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44" name="Picture 2"/>
            <p:cNvPicPr>
              <a:picLocks noChangeAspect="1" noChangeArrowheads="1"/>
            </p:cNvPicPr>
            <p:nvPr/>
          </p:nvPicPr>
          <p:blipFill>
            <a:blip r:embed="rId3" cstate="print"/>
            <a:srcRect/>
            <a:stretch>
              <a:fillRect/>
            </a:stretch>
          </p:blipFill>
          <p:spPr bwMode="auto">
            <a:xfrm>
              <a:off x="1600201" y="3437285"/>
              <a:ext cx="990600" cy="1006324"/>
            </a:xfrm>
            <a:prstGeom prst="rect">
              <a:avLst/>
            </a:prstGeom>
            <a:noFill/>
            <a:ln w="9525">
              <a:noFill/>
              <a:miter lim="800000"/>
              <a:headEnd/>
              <a:tailEnd/>
            </a:ln>
            <a:effectLst/>
            <a:scene3d>
              <a:camera prst="orthographicFront">
                <a:rot lat="0" lon="11400000" rev="0"/>
              </a:camera>
              <a:lightRig rig="threePt" dir="t"/>
            </a:scene3d>
          </p:spPr>
        </p:pic>
        <p:cxnSp>
          <p:nvCxnSpPr>
            <p:cNvPr id="45" name="Straight Arrow Connector 44"/>
            <p:cNvCxnSpPr/>
            <p:nvPr/>
          </p:nvCxnSpPr>
          <p:spPr bwMode="auto">
            <a:xfrm>
              <a:off x="2590801" y="3958713"/>
              <a:ext cx="914399" cy="1588"/>
            </a:xfrm>
            <a:prstGeom prst="straightConnector1">
              <a:avLst/>
            </a:prstGeom>
            <a:noFill/>
            <a:ln w="952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flipV="1">
              <a:off x="4876800" y="3361033"/>
              <a:ext cx="762000" cy="76252"/>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7" name="Straight Arrow Connector 46"/>
            <p:cNvCxnSpPr/>
            <p:nvPr/>
          </p:nvCxnSpPr>
          <p:spPr bwMode="auto">
            <a:xfrm>
              <a:off x="4810767" y="4143181"/>
              <a:ext cx="828033" cy="665248"/>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8" name="Straight Arrow Connector 47"/>
            <p:cNvCxnSpPr/>
            <p:nvPr/>
          </p:nvCxnSpPr>
          <p:spPr bwMode="auto">
            <a:xfrm>
              <a:off x="4876800" y="3716515"/>
              <a:ext cx="2590800" cy="600856"/>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9" name="Straight Arrow Connector 48"/>
            <p:cNvCxnSpPr/>
            <p:nvPr/>
          </p:nvCxnSpPr>
          <p:spPr bwMode="auto">
            <a:xfrm>
              <a:off x="4876800" y="4001675"/>
              <a:ext cx="1534169" cy="441934"/>
            </a:xfrm>
            <a:prstGeom prst="straightConnector1">
              <a:avLst/>
            </a:prstGeom>
            <a:noFill/>
            <a:ln w="57150" cap="flat" cmpd="sng" algn="ctr">
              <a:solidFill>
                <a:srgbClr val="C00000"/>
              </a:solidFill>
              <a:prstDash val="solid"/>
              <a:round/>
              <a:headEnd type="none" w="med" len="med"/>
              <a:tailEnd type="arrow" w="lg" len="lg"/>
            </a:ln>
            <a:effectLst/>
          </p:spPr>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8" name="Rectangle 4"/>
          <p:cNvSpPr>
            <a:spLocks noGrp="1" noChangeArrowheads="1"/>
          </p:cNvSpPr>
          <p:nvPr>
            <p:ph type="title"/>
          </p:nvPr>
        </p:nvSpPr>
        <p:spPr/>
        <p:txBody>
          <a:bodyPr/>
          <a:lstStyle/>
          <a:p>
            <a:r>
              <a:rPr lang="en-US" dirty="0" smtClean="0"/>
              <a:t>Functional decomposition I</a:t>
            </a:r>
            <a:endParaRPr lang="en-US" dirty="0"/>
          </a:p>
        </p:txBody>
      </p:sp>
      <p:sp>
        <p:nvSpPr>
          <p:cNvPr id="702469" name="Rectangle 5"/>
          <p:cNvSpPr>
            <a:spLocks noGrp="1" noChangeArrowheads="1"/>
          </p:cNvSpPr>
          <p:nvPr>
            <p:ph type="body" idx="1"/>
          </p:nvPr>
        </p:nvSpPr>
        <p:spPr/>
        <p:txBody>
          <a:bodyPr/>
          <a:lstStyle/>
          <a:p>
            <a:r>
              <a:rPr lang="en-US" dirty="0" smtClean="0"/>
              <a:t>Divide-and-conquer based on functions</a:t>
            </a:r>
          </a:p>
          <a:p>
            <a:pPr lvl="2"/>
            <a:r>
              <a:rPr lang="en-US" dirty="0" smtClean="0">
                <a:latin typeface="Calibri" pitchFamily="34" charset="0"/>
              </a:rPr>
              <a:t>input;</a:t>
            </a:r>
          </a:p>
          <a:p>
            <a:pPr lvl="2"/>
            <a:r>
              <a:rPr lang="en-US" dirty="0" smtClean="0">
                <a:latin typeface="Calibri" pitchFamily="34" charset="0"/>
              </a:rPr>
              <a:t>compute;</a:t>
            </a:r>
          </a:p>
          <a:p>
            <a:pPr lvl="2"/>
            <a:r>
              <a:rPr lang="en-US" dirty="0" smtClean="0">
                <a:latin typeface="Calibri" pitchFamily="34" charset="0"/>
              </a:rPr>
              <a:t>output</a:t>
            </a:r>
          </a:p>
          <a:p>
            <a:r>
              <a:rPr lang="en-US" dirty="0" smtClean="0"/>
              <a:t>Then proceed to decompose </a:t>
            </a:r>
            <a:r>
              <a:rPr lang="en-US" dirty="0" smtClean="0">
                <a:latin typeface="Calibri" pitchFamily="34" charset="0"/>
              </a:rPr>
              <a:t>compute </a:t>
            </a:r>
          </a:p>
          <a:p>
            <a:r>
              <a:rPr lang="en-US" dirty="0" smtClean="0"/>
              <a:t>This is stepwise refinement </a:t>
            </a:r>
            <a:r>
              <a:rPr lang="en-US" sz="2000" dirty="0" smtClean="0"/>
              <a:t>[Wirth, </a:t>
            </a:r>
            <a:r>
              <a:rPr lang="en-US" sz="2000" dirty="0" err="1" smtClean="0"/>
              <a:t>Dijkstra</a:t>
            </a:r>
            <a:r>
              <a:rPr lang="en-US" sz="2000" dirty="0" smtClean="0"/>
              <a:t>, Hoare, …]</a:t>
            </a:r>
            <a:endParaRPr lang="en-US" dirty="0" smtClean="0"/>
          </a:p>
          <a:p>
            <a:r>
              <a:rPr lang="en-US" dirty="0" smtClean="0"/>
              <a:t>There is an enormous body of work in this area, including many formal calculi to support the approach </a:t>
            </a:r>
          </a:p>
          <a:p>
            <a:pPr lvl="1"/>
            <a:r>
              <a:rPr lang="en-US" dirty="0" smtClean="0"/>
              <a:t>Closely related to proving programs correct</a:t>
            </a:r>
          </a:p>
          <a:p>
            <a:pPr lvl="1"/>
            <a:r>
              <a:rPr lang="en-US" dirty="0" smtClean="0"/>
              <a:t>Weakest preconditions, Hoare triples, …</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5CAD62F3-5AB5-4711-AEB6-6A158349BBB0}"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decomposition II</a:t>
            </a:r>
            <a:endParaRPr lang="en-US" dirty="0"/>
          </a:p>
        </p:txBody>
      </p:sp>
      <p:sp>
        <p:nvSpPr>
          <p:cNvPr id="3" name="Content Placeholder 2"/>
          <p:cNvSpPr>
            <a:spLocks noGrp="1"/>
          </p:cNvSpPr>
          <p:nvPr>
            <p:ph sz="half" idx="1"/>
          </p:nvPr>
        </p:nvSpPr>
        <p:spPr>
          <a:xfrm>
            <a:off x="463138" y="1600200"/>
            <a:ext cx="3336966" cy="4495800"/>
          </a:xfrm>
        </p:spPr>
        <p:txBody>
          <a:bodyPr/>
          <a:lstStyle/>
          <a:p>
            <a:r>
              <a:rPr lang="en-US" sz="2400" dirty="0" smtClean="0"/>
              <a:t>Heavily focused on creating implementations that satisfy specifications</a:t>
            </a:r>
          </a:p>
          <a:p>
            <a:r>
              <a:rPr lang="en-US" sz="2400" dirty="0" smtClean="0"/>
              <a:t>More effective in the face of stable specifications</a:t>
            </a:r>
          </a:p>
          <a:p>
            <a:pPr lvl="1"/>
            <a:r>
              <a:rPr lang="en-US" sz="2000" dirty="0" smtClean="0"/>
              <a:t>Which decisions must be repeated?</a:t>
            </a:r>
          </a:p>
        </p:txBody>
      </p:sp>
      <p:graphicFrame>
        <p:nvGraphicFramePr>
          <p:cNvPr id="7" name="Content Placeholder 6"/>
          <p:cNvGraphicFramePr>
            <a:graphicFrameLocks noGrp="1"/>
          </p:cNvGraphicFramePr>
          <p:nvPr>
            <p:ph sz="half" idx="2"/>
          </p:nvPr>
        </p:nvGraphicFramePr>
        <p:xfrm>
          <a:off x="4061361" y="1104405"/>
          <a:ext cx="4702629" cy="4991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That was CSEP503!</a:t>
            </a:r>
            <a:endParaRPr lang="en-US" dirty="0"/>
          </a:p>
        </p:txBody>
      </p:sp>
      <p:sp>
        <p:nvSpPr>
          <p:cNvPr id="3" name="Content Placeholder 2"/>
          <p:cNvSpPr>
            <a:spLocks noGrp="1"/>
          </p:cNvSpPr>
          <p:nvPr>
            <p:ph idx="1"/>
          </p:nvPr>
        </p:nvSpPr>
        <p:spPr/>
        <p:txBody>
          <a:bodyPr>
            <a:normAutofit lnSpcReduction="10000"/>
          </a:bodyPr>
          <a:lstStyle/>
          <a:p>
            <a:r>
              <a:rPr lang="en-US" dirty="0" smtClean="0"/>
              <a:t>Well, yes… the underlying principles and course goals are the same as in 503</a:t>
            </a:r>
          </a:p>
          <a:p>
            <a:r>
              <a:rPr lang="en-US" dirty="0" smtClean="0"/>
              <a:t>However, 504 will focus more narrowly</a:t>
            </a:r>
          </a:p>
          <a:p>
            <a:pPr lvl="1"/>
            <a:r>
              <a:rPr lang="en-US" dirty="0" smtClean="0"/>
              <a:t>software architecture, software tools, and a topic to be named later</a:t>
            </a:r>
          </a:p>
          <a:p>
            <a:r>
              <a:rPr lang="en-US" dirty="0" smtClean="0"/>
              <a:t>In contrast, 503 was more breadth-oriented: model checking, bounded model checking, design, information hiding, layering, patterns, aspect-oriented programming, cooperative bug isolation, test prioritization, mutation testing, </a:t>
            </a:r>
            <a:r>
              <a:rPr lang="en-US" dirty="0" err="1" smtClean="0"/>
              <a:t>concolic</a:t>
            </a:r>
            <a:r>
              <a:rPr lang="en-US" dirty="0" smtClean="0"/>
              <a:t> testing,  system summarization, …</a:t>
            </a:r>
          </a:p>
          <a:p>
            <a:r>
              <a:rPr lang="en-US" dirty="0" smtClean="0"/>
              <a:t>Some limited overlap</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Interlude: it’s all about you!</a:t>
            </a:r>
            <a:endParaRPr lang="en-US" dirty="0"/>
          </a:p>
        </p:txBody>
      </p:sp>
      <p:sp>
        <p:nvSpPr>
          <p:cNvPr id="8" name="Content Placeholder 7"/>
          <p:cNvSpPr>
            <a:spLocks noGrp="1"/>
          </p:cNvSpPr>
          <p:nvPr>
            <p:ph idx="1"/>
          </p:nvPr>
        </p:nvSpPr>
        <p:spPr/>
        <p:txBody>
          <a:bodyPr/>
          <a:lstStyle/>
          <a:p>
            <a:r>
              <a:rPr lang="en-US" dirty="0" smtClean="0"/>
              <a:t>Companies, organizations?</a:t>
            </a:r>
          </a:p>
          <a:p>
            <a:r>
              <a:rPr lang="en-US" dirty="0" smtClean="0"/>
              <a:t>Job focus (development, testing, etc.)?</a:t>
            </a:r>
          </a:p>
          <a:p>
            <a:r>
              <a:rPr lang="en-US" dirty="0" smtClean="0"/>
              <a:t>Domain?</a:t>
            </a:r>
          </a:p>
          <a:p>
            <a:r>
              <a:rPr lang="en-US" dirty="0" smtClean="0"/>
              <a:t>Undergraduate degree in …?</a:t>
            </a:r>
          </a:p>
          <a:p>
            <a:r>
              <a:rPr lang="en-US" dirty="0" smtClean="0"/>
              <a:t>…</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7" name="Slide Number Placeholder 6"/>
          <p:cNvSpPr>
            <a:spLocks noGrp="1"/>
          </p:cNvSpPr>
          <p:nvPr>
            <p:ph type="sldNum" sz="quarter" idx="12"/>
          </p:nvPr>
        </p:nvSpPr>
        <p:spPr/>
        <p:txBody>
          <a:bodyPr/>
          <a:lstStyle/>
          <a:p>
            <a:pPr>
              <a:defRPr/>
            </a:pPr>
            <a:fld id="{2D593D72-9E2E-4A7D-BE67-19327E6AD9E2}"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6050"/>
            <a:ext cx="7772400" cy="1143000"/>
          </a:xfrm>
        </p:spPr>
        <p:txBody>
          <a:bodyPr/>
          <a:lstStyle/>
          <a:p>
            <a:r>
              <a:rPr lang="en-US" sz="3200" dirty="0" smtClean="0"/>
              <a:t>A shift to a focus on change</a:t>
            </a:r>
            <a:br>
              <a:rPr lang="en-US" sz="3200" dirty="0" smtClean="0"/>
            </a:br>
            <a:r>
              <a:rPr lang="en-US" sz="3200" dirty="0" smtClean="0"/>
              <a:t>Parnas CACM 1972</a:t>
            </a:r>
            <a:endParaRPr lang="en-US" sz="3200" dirty="0"/>
          </a:p>
        </p:txBody>
      </p:sp>
      <p:sp>
        <p:nvSpPr>
          <p:cNvPr id="7" name="Content Placeholder 6"/>
          <p:cNvSpPr>
            <a:spLocks noGrp="1"/>
          </p:cNvSpPr>
          <p:nvPr>
            <p:ph idx="1"/>
          </p:nvPr>
        </p:nvSpPr>
        <p:spPr/>
        <p:txBody>
          <a:bodyPr/>
          <a:lstStyle/>
          <a:p>
            <a:pPr marL="0" indent="0">
              <a:buNone/>
            </a:pPr>
            <a:r>
              <a:rPr lang="en-US" sz="2000" dirty="0" smtClean="0"/>
              <a:t>“A lucid statement of the philosophy of modular programming can be found in a 1970 textbook on the design of system programs by </a:t>
            </a:r>
            <a:r>
              <a:rPr lang="en-US" sz="2000" dirty="0" err="1" smtClean="0"/>
              <a:t>Gouthier</a:t>
            </a:r>
            <a:r>
              <a:rPr lang="en-US" sz="2000" dirty="0" smtClean="0"/>
              <a:t> and Pont [1, ¶I0.23]…:</a:t>
            </a:r>
          </a:p>
          <a:p>
            <a:pPr marL="400050" lvl="1" indent="0">
              <a:buNone/>
            </a:pPr>
            <a:r>
              <a:rPr lang="en-US" sz="2000" dirty="0" smtClean="0"/>
              <a:t>“A well-defined segmentation of the project effort ensures system modularity. Each task forms a separate, distinct program module. At implementation time each module and its inputs and outputs are well-defined, there is no confusion in the intended interface with other system modules. …</a:t>
            </a:r>
          </a:p>
          <a:p>
            <a:pPr marL="0" indent="0">
              <a:buNone/>
            </a:pPr>
            <a:r>
              <a:rPr lang="en-US" sz="2000" dirty="0" smtClean="0"/>
              <a:t>“Usually nothing is said about the criteria to be used in dividing the system into modules. This paper will discuss that issue and, by means of examples, suggest some criteria which can be used in decomposing a system into modules.”</a:t>
            </a:r>
          </a:p>
          <a:p>
            <a:pPr marL="166688" indent="-166688"/>
            <a:r>
              <a:rPr lang="en-US" sz="2000" dirty="0" smtClean="0"/>
              <a:t>The major criterion observed by Parnas is to identify likely changes and design to make them easier to accommodate</a:t>
            </a:r>
          </a:p>
        </p:txBody>
      </p:sp>
      <p:sp>
        <p:nvSpPr>
          <p:cNvPr id="5" name="Date Placeholder 4"/>
          <p:cNvSpPr>
            <a:spLocks noGrp="1"/>
          </p:cNvSpPr>
          <p:nvPr>
            <p:ph type="dt" sz="half" idx="10"/>
          </p:nvPr>
        </p:nvSpPr>
        <p:spPr/>
        <p:txBody>
          <a:bodyPr/>
          <a:lstStyle/>
          <a:p>
            <a:r>
              <a:rPr lang="en-US" smtClean="0"/>
              <a:t>UW CSE P504</a:t>
            </a:r>
            <a:endParaRPr lang="en-US" dirty="0"/>
          </a:p>
        </p:txBody>
      </p:sp>
      <p:sp>
        <p:nvSpPr>
          <p:cNvPr id="6" name="Slide Number Placeholder 5"/>
          <p:cNvSpPr>
            <a:spLocks noGrp="1"/>
          </p:cNvSpPr>
          <p:nvPr>
            <p:ph type="sldNum" sz="quarter" idx="12"/>
          </p:nvPr>
        </p:nvSpPr>
        <p:spPr/>
        <p:txBody>
          <a:bodyPr/>
          <a:lstStyle/>
          <a:p>
            <a:fld id="{2D593D72-9E2E-4A7D-BE67-19327E6AD9E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844A2D5D-5D58-4DE9-891E-B46C59BB5D1A}" type="slidenum">
              <a:rPr lang="en-US"/>
              <a:pPr/>
              <a:t>42</a:t>
            </a:fld>
            <a:endParaRPr lang="en-US"/>
          </a:p>
        </p:txBody>
      </p:sp>
      <p:sp>
        <p:nvSpPr>
          <p:cNvPr id="675844" name="Rectangle 4"/>
          <p:cNvSpPr>
            <a:spLocks noGrp="1" noChangeArrowheads="1"/>
          </p:cNvSpPr>
          <p:nvPr>
            <p:ph type="title"/>
          </p:nvPr>
        </p:nvSpPr>
        <p:spPr/>
        <p:txBody>
          <a:bodyPr/>
          <a:lstStyle/>
          <a:p>
            <a:r>
              <a:rPr lang="en-US"/>
              <a:t>Accommodating change</a:t>
            </a:r>
          </a:p>
        </p:txBody>
      </p:sp>
      <p:sp>
        <p:nvSpPr>
          <p:cNvPr id="675845" name="Rectangle 5"/>
          <p:cNvSpPr>
            <a:spLocks noGrp="1" noChangeArrowheads="1"/>
          </p:cNvSpPr>
          <p:nvPr>
            <p:ph type="body" idx="1"/>
          </p:nvPr>
        </p:nvSpPr>
        <p:spPr/>
        <p:txBody>
          <a:bodyPr>
            <a:normAutofit/>
          </a:bodyPr>
          <a:lstStyle/>
          <a:p>
            <a:r>
              <a:rPr lang="en-US" dirty="0"/>
              <a:t>“…accept the fact of change as a way of life, rather than an untoward and annoying exception.”</a:t>
            </a:r>
            <a:br>
              <a:rPr lang="en-US" dirty="0"/>
            </a:br>
            <a:r>
              <a:rPr lang="en-US" dirty="0"/>
              <a:t>		</a:t>
            </a:r>
            <a:r>
              <a:rPr lang="en-US" dirty="0" smtClean="0"/>
              <a:t>	—</a:t>
            </a:r>
            <a:r>
              <a:rPr lang="en-US" dirty="0"/>
              <a:t>Brooks, 1974</a:t>
            </a:r>
          </a:p>
          <a:p>
            <a:r>
              <a:rPr lang="en-US" dirty="0" smtClean="0"/>
              <a:t>“Software </a:t>
            </a:r>
            <a:r>
              <a:rPr lang="en-US" dirty="0"/>
              <a:t>that does not change becomes useless over time</a:t>
            </a:r>
            <a:r>
              <a:rPr lang="en-US" dirty="0" smtClean="0"/>
              <a:t>.” 	—</a:t>
            </a:r>
            <a:r>
              <a:rPr lang="en-US" dirty="0" err="1"/>
              <a:t>Belady</a:t>
            </a:r>
            <a:r>
              <a:rPr lang="en-US" dirty="0"/>
              <a:t> and </a:t>
            </a:r>
            <a:r>
              <a:rPr lang="en-US" dirty="0" smtClean="0"/>
              <a:t>Lehman</a:t>
            </a:r>
          </a:p>
          <a:p>
            <a:r>
              <a:rPr lang="en-US" dirty="0" smtClean="0"/>
              <a:t>It is generally believed that to accommodate change one must anticipate possible changes</a:t>
            </a:r>
          </a:p>
          <a:p>
            <a:pPr lvl="1"/>
            <a:r>
              <a:rPr lang="en-US" dirty="0" smtClean="0"/>
              <a:t>Counterpoint: Extreme Programming</a:t>
            </a:r>
          </a:p>
          <a:p>
            <a:r>
              <a:rPr lang="en-US" dirty="0" smtClean="0"/>
              <a:t>By anticipating changes, one defines additional criteria for guiding the design activity</a:t>
            </a:r>
          </a:p>
          <a:p>
            <a:r>
              <a:rPr lang="en-US" dirty="0" smtClean="0"/>
              <a:t>But it is not possible to anticipate all changes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2" name="Rectangle 4"/>
          <p:cNvSpPr>
            <a:spLocks noGrp="1" noChangeArrowheads="1"/>
          </p:cNvSpPr>
          <p:nvPr>
            <p:ph type="title"/>
          </p:nvPr>
        </p:nvSpPr>
        <p:spPr/>
        <p:txBody>
          <a:bodyPr/>
          <a:lstStyle/>
          <a:p>
            <a:r>
              <a:rPr lang="en-US" smtClean="0"/>
              <a:t>Information hiding</a:t>
            </a:r>
            <a:endParaRPr lang="en-US"/>
          </a:p>
        </p:txBody>
      </p:sp>
      <p:sp>
        <p:nvSpPr>
          <p:cNvPr id="708613" name="Rectangle 5"/>
          <p:cNvSpPr>
            <a:spLocks noGrp="1" noChangeArrowheads="1"/>
          </p:cNvSpPr>
          <p:nvPr>
            <p:ph type="body" idx="1"/>
          </p:nvPr>
        </p:nvSpPr>
        <p:spPr/>
        <p:txBody>
          <a:bodyPr/>
          <a:lstStyle/>
          <a:p>
            <a:r>
              <a:rPr lang="en-US" smtClean="0"/>
              <a:t>Information hiding is perhaps the most important intellectual tool developed to support software design</a:t>
            </a:r>
          </a:p>
          <a:p>
            <a:pPr lvl="1"/>
            <a:r>
              <a:rPr lang="en-US" smtClean="0"/>
              <a:t>Makes the anticipation of change a centerpiece in decomposition into modules</a:t>
            </a:r>
          </a:p>
          <a:p>
            <a:r>
              <a:rPr lang="en-US" smtClean="0"/>
              <a:t>Provides the fundamental motivation for abstract data type (ADT) languages</a:t>
            </a:r>
          </a:p>
          <a:p>
            <a:pPr lvl="1"/>
            <a:r>
              <a:rPr lang="en-US" smtClean="0"/>
              <a:t>And thus a key idea in the OO world, too</a:t>
            </a:r>
          </a:p>
          <a:p>
            <a:r>
              <a:rPr lang="en-US" smtClean="0"/>
              <a:t>The conceptual basis is key</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737ED62A-31DB-4984-9C11-07EE078C1C8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F4C958B2-18BD-4457-B5F9-54A088FCFCBE}" type="slidenum">
              <a:rPr lang="en-US"/>
              <a:pPr/>
              <a:t>44</a:t>
            </a:fld>
            <a:endParaRPr lang="en-US"/>
          </a:p>
        </p:txBody>
      </p:sp>
      <p:sp>
        <p:nvSpPr>
          <p:cNvPr id="710660" name="Rectangle 4"/>
          <p:cNvSpPr>
            <a:spLocks noGrp="1" noChangeArrowheads="1"/>
          </p:cNvSpPr>
          <p:nvPr>
            <p:ph type="title"/>
          </p:nvPr>
        </p:nvSpPr>
        <p:spPr/>
        <p:txBody>
          <a:bodyPr/>
          <a:lstStyle/>
          <a:p>
            <a:r>
              <a:rPr lang="en-US"/>
              <a:t>Basics of information hiding</a:t>
            </a:r>
          </a:p>
        </p:txBody>
      </p:sp>
      <p:sp>
        <p:nvSpPr>
          <p:cNvPr id="710661" name="Rectangle 5"/>
          <p:cNvSpPr>
            <a:spLocks noGrp="1" noChangeArrowheads="1"/>
          </p:cNvSpPr>
          <p:nvPr>
            <p:ph type="body" idx="1"/>
          </p:nvPr>
        </p:nvSpPr>
        <p:spPr/>
        <p:txBody>
          <a:bodyPr/>
          <a:lstStyle/>
          <a:p>
            <a:r>
              <a:rPr lang="en-US" dirty="0"/>
              <a:t>Modularize based on anticipated change</a:t>
            </a:r>
          </a:p>
          <a:p>
            <a:pPr lvl="1"/>
            <a:r>
              <a:rPr lang="en-US" dirty="0"/>
              <a:t>Fundamentally different from Brooks’ approach in OS/360 (see old and new MMM)</a:t>
            </a:r>
          </a:p>
          <a:p>
            <a:r>
              <a:rPr lang="en-US" dirty="0"/>
              <a:t>Separate interfaces from implementations</a:t>
            </a:r>
          </a:p>
          <a:p>
            <a:pPr lvl="1"/>
            <a:r>
              <a:rPr lang="en-US" dirty="0"/>
              <a:t>Implementations capture decisions likely to change</a:t>
            </a:r>
          </a:p>
          <a:p>
            <a:pPr lvl="1"/>
            <a:r>
              <a:rPr lang="en-US" dirty="0"/>
              <a:t>Interfaces capture decisions unlikely to change</a:t>
            </a:r>
          </a:p>
          <a:p>
            <a:pPr lvl="1"/>
            <a:r>
              <a:rPr lang="en-US" dirty="0"/>
              <a:t>Clients know only interface, not implementation</a:t>
            </a:r>
          </a:p>
          <a:p>
            <a:pPr lvl="1"/>
            <a:r>
              <a:rPr lang="en-US" dirty="0"/>
              <a:t>Implementations know only interface, not clients</a:t>
            </a:r>
          </a:p>
          <a:p>
            <a:r>
              <a:rPr lang="en-US" dirty="0"/>
              <a:t>Modules are </a:t>
            </a:r>
            <a:r>
              <a:rPr lang="en-US" dirty="0" smtClean="0"/>
              <a:t>work </a:t>
            </a:r>
            <a:r>
              <a:rPr lang="en-US" dirty="0"/>
              <a:t>assignments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00" name="Rectangle 4"/>
          <p:cNvSpPr>
            <a:spLocks noGrp="1" noChangeArrowheads="1"/>
          </p:cNvSpPr>
          <p:nvPr>
            <p:ph type="title"/>
          </p:nvPr>
        </p:nvSpPr>
        <p:spPr/>
        <p:txBody>
          <a:bodyPr/>
          <a:lstStyle/>
          <a:p>
            <a:r>
              <a:rPr lang="en-US" smtClean="0"/>
              <a:t>Outstanding questions</a:t>
            </a:r>
            <a:endParaRPr lang="en-US" dirty="0"/>
          </a:p>
        </p:txBody>
      </p:sp>
      <p:sp>
        <p:nvSpPr>
          <p:cNvPr id="720901" name="Rectangle 5"/>
          <p:cNvSpPr>
            <a:spLocks noGrp="1" noChangeArrowheads="1"/>
          </p:cNvSpPr>
          <p:nvPr>
            <p:ph type="body" idx="1"/>
          </p:nvPr>
        </p:nvSpPr>
        <p:spPr/>
        <p:txBody>
          <a:bodyPr/>
          <a:lstStyle/>
          <a:p>
            <a:r>
              <a:rPr lang="en-US" dirty="0" smtClean="0"/>
              <a:t>Can we effectively anticipate changes?</a:t>
            </a:r>
          </a:p>
          <a:p>
            <a:r>
              <a:rPr lang="en-US" dirty="0" smtClean="0"/>
              <a:t>Is it true that changing an implementation is the best change, since it’s isolated?</a:t>
            </a:r>
          </a:p>
          <a:p>
            <a:r>
              <a:rPr lang="en-US" dirty="0" smtClean="0"/>
              <a:t>What does it mean for the semantics of the module to remain unchanged when implementations are modified?</a:t>
            </a:r>
          </a:p>
          <a:p>
            <a:r>
              <a:rPr lang="en-US" dirty="0" smtClean="0"/>
              <a:t>To what degree can one implementation satisfy multiple clients?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D58FE098-8E43-406F-AD09-A6AFF82E83F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7B20B9E5-55B8-49F2-BAC1-863FA6C02F47}" type="slidenum">
              <a:rPr lang="en-US"/>
              <a:pPr/>
              <a:t>46</a:t>
            </a:fld>
            <a:endParaRPr lang="en-US"/>
          </a:p>
        </p:txBody>
      </p:sp>
      <p:sp>
        <p:nvSpPr>
          <p:cNvPr id="735236" name="Rectangle 4"/>
          <p:cNvSpPr>
            <a:spLocks noGrp="1" noChangeArrowheads="1"/>
          </p:cNvSpPr>
          <p:nvPr>
            <p:ph type="title"/>
          </p:nvPr>
        </p:nvSpPr>
        <p:spPr/>
        <p:txBody>
          <a:bodyPr/>
          <a:lstStyle/>
          <a:p>
            <a:r>
              <a:rPr lang="en-US" dirty="0" smtClean="0"/>
              <a:t>Information </a:t>
            </a:r>
            <a:r>
              <a:rPr lang="en-US" dirty="0"/>
              <a:t>Hiding and OO</a:t>
            </a:r>
          </a:p>
        </p:txBody>
      </p:sp>
      <p:sp>
        <p:nvSpPr>
          <p:cNvPr id="735237" name="Rectangle 5"/>
          <p:cNvSpPr>
            <a:spLocks noGrp="1" noChangeArrowheads="1"/>
          </p:cNvSpPr>
          <p:nvPr>
            <p:ph type="body" idx="1"/>
          </p:nvPr>
        </p:nvSpPr>
        <p:spPr/>
        <p:txBody>
          <a:bodyPr/>
          <a:lstStyle/>
          <a:p>
            <a:r>
              <a:rPr lang="en-US" dirty="0"/>
              <a:t>Are these the same? </a:t>
            </a:r>
            <a:r>
              <a:rPr lang="en-US" dirty="0" smtClean="0"/>
              <a:t>No</a:t>
            </a:r>
            <a:endParaRPr lang="en-US" dirty="0"/>
          </a:p>
          <a:p>
            <a:pPr lvl="1"/>
            <a:r>
              <a:rPr lang="en-US" dirty="0"/>
              <a:t>OO classes are chosen based on the domain of the problem (in most OO analysis approaches)</a:t>
            </a:r>
          </a:p>
          <a:p>
            <a:pPr lvl="1"/>
            <a:r>
              <a:rPr lang="en-US" dirty="0"/>
              <a:t>Not necessarily based on change</a:t>
            </a:r>
          </a:p>
          <a:p>
            <a:r>
              <a:rPr lang="en-US" dirty="0"/>
              <a:t>But they are obviously related (separating interface from implementation, e.g</a:t>
            </a:r>
            <a:r>
              <a:rPr lang="en-US" dirty="0" smtClean="0"/>
              <a:t>.)</a:t>
            </a:r>
          </a:p>
          <a:p>
            <a:r>
              <a:rPr lang="en-US" dirty="0" smtClean="0"/>
              <a:t>Modeling vs. lower-level design confuses the issue somewhat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4" name="Rectangle 4"/>
          <p:cNvSpPr>
            <a:spLocks noGrp="1" noChangeArrowheads="1"/>
          </p:cNvSpPr>
          <p:nvPr>
            <p:ph type="title"/>
          </p:nvPr>
        </p:nvSpPr>
        <p:spPr/>
        <p:txBody>
          <a:bodyPr/>
          <a:lstStyle/>
          <a:p>
            <a:r>
              <a:rPr lang="en-US" dirty="0" smtClean="0"/>
              <a:t>Layering</a:t>
            </a:r>
            <a:endParaRPr lang="en-US" dirty="0"/>
          </a:p>
        </p:txBody>
      </p:sp>
      <p:sp>
        <p:nvSpPr>
          <p:cNvPr id="737285" name="Rectangle 5"/>
          <p:cNvSpPr>
            <a:spLocks noGrp="1" noChangeArrowheads="1"/>
          </p:cNvSpPr>
          <p:nvPr>
            <p:ph type="body" idx="1"/>
          </p:nvPr>
        </p:nvSpPr>
        <p:spPr/>
        <p:txBody>
          <a:bodyPr/>
          <a:lstStyle/>
          <a:p>
            <a:r>
              <a:rPr lang="en-US" dirty="0" smtClean="0"/>
              <a:t>Parnas also considered abstract machines (layers) in support of program families [1979]</a:t>
            </a:r>
          </a:p>
          <a:p>
            <a:pPr lvl="1"/>
            <a:r>
              <a:rPr lang="en-US" dirty="0" smtClean="0"/>
              <a:t>Systems that have “so much in common that it pays to study their common aspects before looking at the aspects that differentiate them”</a:t>
            </a:r>
          </a:p>
          <a:p>
            <a:r>
              <a:rPr lang="en-US" dirty="0" smtClean="0"/>
              <a:t>Still focused on anticipated change</a:t>
            </a:r>
          </a:p>
          <a:p>
            <a:endParaRPr lang="en-US" b="1" dirty="0" smtClean="0">
              <a:latin typeface="Courier New" pitchFamily="49" charset="0"/>
            </a:endParaRPr>
          </a:p>
          <a:p>
            <a:pPr>
              <a:buNone/>
            </a:pP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DDEE96E9-1E98-4CAD-BB01-16F443E755F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6" name="Rectangle 4"/>
          <p:cNvSpPr>
            <a:spLocks noGrp="1" noChangeArrowheads="1"/>
          </p:cNvSpPr>
          <p:nvPr>
            <p:ph type="title"/>
          </p:nvPr>
        </p:nvSpPr>
        <p:spPr/>
        <p:txBody>
          <a:bodyPr/>
          <a:lstStyle/>
          <a:p>
            <a:r>
              <a:rPr lang="en-US" dirty="0" smtClean="0"/>
              <a:t>The </a:t>
            </a:r>
            <a:r>
              <a:rPr lang="en-US" dirty="0" smtClean="0">
                <a:latin typeface="Calibri" pitchFamily="34" charset="0"/>
              </a:rPr>
              <a:t>uses</a:t>
            </a:r>
            <a:r>
              <a:rPr lang="en-US" dirty="0" smtClean="0"/>
              <a:t>(A,B) relation</a:t>
            </a:r>
            <a:endParaRPr lang="en-US" dirty="0"/>
          </a:p>
        </p:txBody>
      </p:sp>
      <p:sp>
        <p:nvSpPr>
          <p:cNvPr id="745477" name="Rectangle 5"/>
          <p:cNvSpPr>
            <a:spLocks noGrp="1" noChangeArrowheads="1"/>
          </p:cNvSpPr>
          <p:nvPr>
            <p:ph type="body" idx="1"/>
          </p:nvPr>
        </p:nvSpPr>
        <p:spPr/>
        <p:txBody>
          <a:bodyPr/>
          <a:lstStyle/>
          <a:p>
            <a:r>
              <a:rPr lang="en-US" dirty="0" smtClean="0"/>
              <a:t>A program A </a:t>
            </a:r>
            <a:r>
              <a:rPr lang="en-US" sz="2800" dirty="0" smtClean="0">
                <a:solidFill>
                  <a:srgbClr val="800080"/>
                </a:solidFill>
                <a:latin typeface="Calibri" pitchFamily="34" charset="0"/>
                <a:ea typeface="+mj-ea"/>
                <a:cs typeface="+mj-cs"/>
              </a:rPr>
              <a:t>uses</a:t>
            </a:r>
            <a:r>
              <a:rPr lang="en-US" sz="1800" dirty="0" smtClean="0"/>
              <a:t> </a:t>
            </a:r>
            <a:r>
              <a:rPr lang="en-US" dirty="0" smtClean="0"/>
              <a:t>a program B if the correctness of A depends on the presence of a correct version of B</a:t>
            </a:r>
          </a:p>
          <a:p>
            <a:r>
              <a:rPr lang="en-US" dirty="0" smtClean="0"/>
              <a:t>A non-hierarchical uses relation makes it difficult to produce useful subsets of a system</a:t>
            </a:r>
          </a:p>
          <a:p>
            <a:r>
              <a:rPr lang="en-US" dirty="0" smtClean="0"/>
              <a:t>So, it is important to design the </a:t>
            </a:r>
            <a:r>
              <a:rPr lang="en-US" sz="2800" dirty="0" smtClean="0">
                <a:solidFill>
                  <a:srgbClr val="800080"/>
                </a:solidFill>
                <a:latin typeface="Calibri" pitchFamily="34" charset="0"/>
                <a:ea typeface="+mj-ea"/>
                <a:cs typeface="+mj-cs"/>
              </a:rPr>
              <a:t>uses</a:t>
            </a:r>
            <a:r>
              <a:rPr lang="en-US" dirty="0" smtClean="0"/>
              <a:t> relation</a:t>
            </a:r>
          </a:p>
          <a:p>
            <a:pPr lvl="1"/>
            <a:r>
              <a:rPr lang="en-US" dirty="0" smtClean="0"/>
              <a:t>A is essentially simpler because it </a:t>
            </a:r>
            <a:r>
              <a:rPr lang="en-US" sz="2800" dirty="0" smtClean="0">
                <a:solidFill>
                  <a:srgbClr val="800080"/>
                </a:solidFill>
                <a:latin typeface="Calibri" pitchFamily="34" charset="0"/>
                <a:ea typeface="+mj-ea"/>
                <a:cs typeface="+mj-cs"/>
              </a:rPr>
              <a:t>uses</a:t>
            </a:r>
            <a:r>
              <a:rPr lang="en-US" dirty="0" smtClean="0"/>
              <a:t> B</a:t>
            </a:r>
          </a:p>
          <a:p>
            <a:pPr lvl="1"/>
            <a:r>
              <a:rPr lang="en-US" dirty="0" smtClean="0"/>
              <a:t>B is not substantially more complex because it does not </a:t>
            </a:r>
            <a:r>
              <a:rPr lang="en-US" sz="2800" dirty="0" smtClean="0">
                <a:solidFill>
                  <a:srgbClr val="800080"/>
                </a:solidFill>
                <a:latin typeface="Calibri" pitchFamily="34" charset="0"/>
                <a:ea typeface="+mj-ea"/>
                <a:cs typeface="+mj-cs"/>
              </a:rPr>
              <a:t>use</a:t>
            </a:r>
            <a:r>
              <a:rPr lang="en-US" dirty="0" smtClean="0"/>
              <a:t> A</a:t>
            </a:r>
          </a:p>
          <a:p>
            <a:pPr lvl="1"/>
            <a:r>
              <a:rPr lang="en-US" dirty="0" smtClean="0"/>
              <a:t>There is a useful subset containing B but not A</a:t>
            </a:r>
          </a:p>
          <a:p>
            <a:pPr lvl="1"/>
            <a:r>
              <a:rPr lang="en-US" dirty="0" smtClean="0"/>
              <a:t>There is no useful subset containing A but not B </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AF67F779-FCDA-4E5A-BF57-060E3350BC77}"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r>
              <a:rPr lang="en-US" smtClean="0"/>
              <a:t>Modules and layers are orthogonal</a:t>
            </a:r>
            <a:endParaRPr lang="en-US" dirty="0"/>
          </a:p>
        </p:txBody>
      </p:sp>
      <p:sp>
        <p:nvSpPr>
          <p:cNvPr id="16" name="Date Placeholder 4"/>
          <p:cNvSpPr>
            <a:spLocks noGrp="1"/>
          </p:cNvSpPr>
          <p:nvPr>
            <p:ph type="dt" sz="half" idx="10"/>
          </p:nvPr>
        </p:nvSpPr>
        <p:spPr/>
        <p:txBody>
          <a:bodyPr/>
          <a:lstStyle/>
          <a:p>
            <a:r>
              <a:rPr lang="en-US" smtClean="0"/>
              <a:t>UW CSE P504</a:t>
            </a:r>
            <a:endParaRPr lang="en-US"/>
          </a:p>
        </p:txBody>
      </p:sp>
      <p:sp>
        <p:nvSpPr>
          <p:cNvPr id="18" name="Slide Number Placeholder 6"/>
          <p:cNvSpPr>
            <a:spLocks noGrp="1"/>
          </p:cNvSpPr>
          <p:nvPr>
            <p:ph type="sldNum" sz="quarter" idx="12"/>
          </p:nvPr>
        </p:nvSpPr>
        <p:spPr/>
        <p:txBody>
          <a:bodyPr/>
          <a:lstStyle/>
          <a:p>
            <a:fld id="{17309456-F940-48D4-BD47-F613381F3D76}" type="slidenum">
              <a:rPr lang="en-US" smtClean="0"/>
              <a:pPr/>
              <a:t>49</a:t>
            </a:fld>
            <a:endParaRPr lang="en-US"/>
          </a:p>
        </p:txBody>
      </p:sp>
      <p:sp>
        <p:nvSpPr>
          <p:cNvPr id="749575" name="Rectangle 7"/>
          <p:cNvSpPr>
            <a:spLocks noChangeArrowheads="1"/>
          </p:cNvSpPr>
          <p:nvPr/>
        </p:nvSpPr>
        <p:spPr bwMode="auto">
          <a:xfrm>
            <a:off x="2590800" y="2142331"/>
            <a:ext cx="2487613" cy="2490788"/>
          </a:xfrm>
          <a:prstGeom prst="rect">
            <a:avLst/>
          </a:prstGeom>
          <a:solidFill>
            <a:srgbClr val="FFFFFF"/>
          </a:solidFill>
          <a:ln w="3175">
            <a:solidFill>
              <a:srgbClr val="000000"/>
            </a:solidFill>
            <a:miter lim="800000"/>
            <a:headEnd/>
            <a:tailEnd/>
          </a:ln>
        </p:spPr>
        <p:txBody>
          <a:bodyPr/>
          <a:lstStyle/>
          <a:p>
            <a:endParaRPr lang="en-US" sz="3200"/>
          </a:p>
        </p:txBody>
      </p:sp>
      <p:sp>
        <p:nvSpPr>
          <p:cNvPr id="749576" name="Rectangle 8"/>
          <p:cNvSpPr>
            <a:spLocks noChangeArrowheads="1"/>
          </p:cNvSpPr>
          <p:nvPr/>
        </p:nvSpPr>
        <p:spPr bwMode="auto">
          <a:xfrm>
            <a:off x="3835400" y="2972594"/>
            <a:ext cx="2486025" cy="830262"/>
          </a:xfrm>
          <a:prstGeom prst="rect">
            <a:avLst/>
          </a:prstGeom>
          <a:solidFill>
            <a:srgbClr val="C0C0C0"/>
          </a:solidFill>
          <a:ln w="9525">
            <a:noFill/>
            <a:miter lim="800000"/>
            <a:headEnd/>
            <a:tailEnd/>
          </a:ln>
        </p:spPr>
        <p:txBody>
          <a:bodyPr/>
          <a:lstStyle/>
          <a:p>
            <a:endParaRPr lang="en-US" sz="3200"/>
          </a:p>
        </p:txBody>
      </p:sp>
      <p:sp>
        <p:nvSpPr>
          <p:cNvPr id="749577" name="Rectangle 9"/>
          <p:cNvSpPr>
            <a:spLocks noChangeArrowheads="1"/>
          </p:cNvSpPr>
          <p:nvPr/>
        </p:nvSpPr>
        <p:spPr bwMode="auto">
          <a:xfrm>
            <a:off x="5078413" y="3802856"/>
            <a:ext cx="1243012" cy="1660525"/>
          </a:xfrm>
          <a:prstGeom prst="rect">
            <a:avLst/>
          </a:prstGeom>
          <a:solidFill>
            <a:srgbClr val="C0C0C0"/>
          </a:solidFill>
          <a:ln w="9525">
            <a:noFill/>
            <a:miter lim="800000"/>
            <a:headEnd/>
            <a:tailEnd/>
          </a:ln>
        </p:spPr>
        <p:txBody>
          <a:bodyPr/>
          <a:lstStyle/>
          <a:p>
            <a:endParaRPr lang="en-US" sz="3200"/>
          </a:p>
        </p:txBody>
      </p:sp>
      <p:sp>
        <p:nvSpPr>
          <p:cNvPr id="749578" name="Rectangle 10"/>
          <p:cNvSpPr>
            <a:spLocks noChangeArrowheads="1"/>
          </p:cNvSpPr>
          <p:nvPr/>
        </p:nvSpPr>
        <p:spPr bwMode="auto">
          <a:xfrm>
            <a:off x="3835400" y="4633119"/>
            <a:ext cx="1243013" cy="830262"/>
          </a:xfrm>
          <a:prstGeom prst="rect">
            <a:avLst/>
          </a:prstGeom>
          <a:solidFill>
            <a:srgbClr val="C0C0C0"/>
          </a:solidFill>
          <a:ln w="9525">
            <a:noFill/>
            <a:miter lim="800000"/>
            <a:headEnd/>
            <a:tailEnd/>
          </a:ln>
        </p:spPr>
        <p:txBody>
          <a:bodyPr/>
          <a:lstStyle/>
          <a:p>
            <a:endParaRPr lang="en-US" sz="3200"/>
          </a:p>
        </p:txBody>
      </p:sp>
      <p:sp>
        <p:nvSpPr>
          <p:cNvPr id="749585" name="Rectangle 17"/>
          <p:cNvSpPr>
            <a:spLocks noChangeArrowheads="1"/>
          </p:cNvSpPr>
          <p:nvPr/>
        </p:nvSpPr>
        <p:spPr bwMode="auto">
          <a:xfrm>
            <a:off x="4495525" y="4812119"/>
            <a:ext cx="1221488" cy="553998"/>
          </a:xfrm>
          <a:prstGeom prst="rect">
            <a:avLst/>
          </a:prstGeom>
          <a:noFill/>
          <a:ln w="9525">
            <a:noFill/>
            <a:miter lim="800000"/>
            <a:headEnd/>
            <a:tailEnd/>
          </a:ln>
        </p:spPr>
        <p:txBody>
          <a:bodyPr wrap="none" lIns="0" tIns="0" rIns="0" bIns="0">
            <a:spAutoFit/>
          </a:bodyPr>
          <a:lstStyle/>
          <a:p>
            <a:pPr marL="282575"/>
            <a:r>
              <a:rPr lang="en-US" sz="1800" b="1" dirty="0" smtClean="0">
                <a:solidFill>
                  <a:srgbClr val="000000"/>
                </a:solidFill>
              </a:rPr>
              <a:t>Process</a:t>
            </a:r>
            <a:br>
              <a:rPr lang="en-US" sz="1800" b="1" dirty="0" smtClean="0">
                <a:solidFill>
                  <a:srgbClr val="000000"/>
                </a:solidFill>
              </a:rPr>
            </a:br>
            <a:r>
              <a:rPr lang="en-US" sz="1800" b="1" dirty="0" smtClean="0">
                <a:solidFill>
                  <a:srgbClr val="000000"/>
                </a:solidFill>
              </a:rPr>
              <a:t>Creation</a:t>
            </a:r>
            <a:endParaRPr lang="en-US" sz="1800" b="1" dirty="0">
              <a:solidFill>
                <a:srgbClr val="000000"/>
              </a:solidFill>
            </a:endParaRPr>
          </a:p>
        </p:txBody>
      </p:sp>
      <p:sp>
        <p:nvSpPr>
          <p:cNvPr id="749587" name="Rectangle 19"/>
          <p:cNvSpPr>
            <a:spLocks noChangeArrowheads="1"/>
          </p:cNvSpPr>
          <p:nvPr/>
        </p:nvSpPr>
        <p:spPr bwMode="auto">
          <a:xfrm>
            <a:off x="3017308" y="2287971"/>
            <a:ext cx="1423467" cy="553998"/>
          </a:xfrm>
          <a:prstGeom prst="rect">
            <a:avLst/>
          </a:prstGeom>
          <a:noFill/>
          <a:ln w="9525">
            <a:noFill/>
            <a:miter lim="800000"/>
            <a:headEnd/>
            <a:tailEnd/>
          </a:ln>
        </p:spPr>
        <p:txBody>
          <a:bodyPr wrap="none" lIns="0" tIns="0" rIns="0" bIns="0">
            <a:spAutoFit/>
          </a:bodyPr>
          <a:lstStyle/>
          <a:p>
            <a:r>
              <a:rPr lang="en-US" sz="1800" b="1" dirty="0" smtClean="0">
                <a:solidFill>
                  <a:srgbClr val="000000"/>
                </a:solidFill>
              </a:rPr>
              <a:t>Segment</a:t>
            </a:r>
            <a:br>
              <a:rPr lang="en-US" sz="1800" b="1" dirty="0" smtClean="0">
                <a:solidFill>
                  <a:srgbClr val="000000"/>
                </a:solidFill>
              </a:rPr>
            </a:br>
            <a:r>
              <a:rPr lang="en-US" sz="1800" b="1" dirty="0" smtClean="0">
                <a:solidFill>
                  <a:srgbClr val="000000"/>
                </a:solidFill>
              </a:rPr>
              <a:t>management</a:t>
            </a:r>
            <a:endParaRPr lang="en-US" sz="1800" b="1" dirty="0"/>
          </a:p>
        </p:txBody>
      </p:sp>
      <p:sp>
        <p:nvSpPr>
          <p:cNvPr id="749588" name="Rectangle 20"/>
          <p:cNvSpPr>
            <a:spLocks noChangeArrowheads="1"/>
          </p:cNvSpPr>
          <p:nvPr/>
        </p:nvSpPr>
        <p:spPr bwMode="auto">
          <a:xfrm>
            <a:off x="4253135" y="3138131"/>
            <a:ext cx="1760097" cy="553998"/>
          </a:xfrm>
          <a:prstGeom prst="rect">
            <a:avLst/>
          </a:prstGeom>
          <a:noFill/>
          <a:ln w="9525">
            <a:noFill/>
            <a:miter lim="800000"/>
            <a:headEnd/>
            <a:tailEnd/>
          </a:ln>
        </p:spPr>
        <p:txBody>
          <a:bodyPr wrap="none" lIns="0" tIns="0" rIns="0" bIns="0">
            <a:spAutoFit/>
          </a:bodyPr>
          <a:lstStyle/>
          <a:p>
            <a:pPr marL="282575"/>
            <a:r>
              <a:rPr lang="en-US" sz="1800" b="1" dirty="0" smtClean="0">
                <a:solidFill>
                  <a:srgbClr val="000000"/>
                </a:solidFill>
              </a:rPr>
              <a:t>Process</a:t>
            </a:r>
            <a:br>
              <a:rPr lang="en-US" sz="1800" b="1" dirty="0" smtClean="0">
                <a:solidFill>
                  <a:srgbClr val="000000"/>
                </a:solidFill>
              </a:rPr>
            </a:br>
            <a:r>
              <a:rPr lang="en-US" sz="1800" b="1" dirty="0" smtClean="0">
                <a:solidFill>
                  <a:srgbClr val="000000"/>
                </a:solidFill>
              </a:rPr>
              <a:t>Management</a:t>
            </a:r>
            <a:endParaRPr lang="en-US" sz="1800" b="1" dirty="0">
              <a:solidFill>
                <a:srgbClr val="000000"/>
              </a:solidFill>
            </a:endParaRPr>
          </a:p>
        </p:txBody>
      </p:sp>
      <p:sp>
        <p:nvSpPr>
          <p:cNvPr id="749589" name="Rectangle 21"/>
          <p:cNvSpPr>
            <a:spLocks noChangeArrowheads="1"/>
          </p:cNvSpPr>
          <p:nvPr/>
        </p:nvSpPr>
        <p:spPr bwMode="auto">
          <a:xfrm>
            <a:off x="3280150" y="3910606"/>
            <a:ext cx="974626" cy="553998"/>
          </a:xfrm>
          <a:prstGeom prst="rect">
            <a:avLst/>
          </a:prstGeom>
          <a:noFill/>
          <a:ln w="9525">
            <a:noFill/>
            <a:miter lim="800000"/>
            <a:headEnd/>
            <a:tailEnd/>
          </a:ln>
        </p:spPr>
        <p:txBody>
          <a:bodyPr wrap="none" lIns="0" tIns="0" rIns="0" bIns="0">
            <a:spAutoFit/>
          </a:bodyPr>
          <a:lstStyle/>
          <a:p>
            <a:r>
              <a:rPr lang="en-US" sz="1800" b="1" dirty="0" smtClean="0">
                <a:solidFill>
                  <a:srgbClr val="000000"/>
                </a:solidFill>
              </a:rPr>
              <a:t>Segment</a:t>
            </a:r>
            <a:br>
              <a:rPr lang="en-US" sz="1800" b="1" dirty="0" smtClean="0">
                <a:solidFill>
                  <a:srgbClr val="000000"/>
                </a:solidFill>
              </a:rPr>
            </a:br>
            <a:r>
              <a:rPr lang="en-US" sz="1800" b="1" dirty="0" smtClean="0">
                <a:solidFill>
                  <a:srgbClr val="000000"/>
                </a:solidFill>
              </a:rPr>
              <a:t>Creation</a:t>
            </a:r>
            <a:endParaRPr lang="en-US" sz="1800" b="1" dirty="0">
              <a:solidFill>
                <a:srgbClr val="000000"/>
              </a:solidFill>
            </a:endParaRPr>
          </a:p>
        </p:txBody>
      </p:sp>
      <p:grpSp>
        <p:nvGrpSpPr>
          <p:cNvPr id="30" name="Group 29"/>
          <p:cNvGrpSpPr/>
          <p:nvPr/>
        </p:nvGrpSpPr>
        <p:grpSpPr>
          <a:xfrm>
            <a:off x="6321425" y="2841969"/>
            <a:ext cx="1589025" cy="461665"/>
            <a:chOff x="6321425" y="2841969"/>
            <a:chExt cx="1589025" cy="461665"/>
          </a:xfrm>
        </p:grpSpPr>
        <p:sp>
          <p:nvSpPr>
            <p:cNvPr id="26" name="TextBox 25"/>
            <p:cNvSpPr txBox="1"/>
            <p:nvPr/>
          </p:nvSpPr>
          <p:spPr>
            <a:xfrm>
              <a:off x="6814951" y="2841969"/>
              <a:ext cx="1095499" cy="461665"/>
            </a:xfrm>
            <a:prstGeom prst="rect">
              <a:avLst/>
            </a:prstGeom>
            <a:noFill/>
          </p:spPr>
          <p:txBody>
            <a:bodyPr wrap="square" rtlCol="0">
              <a:spAutoFit/>
            </a:bodyPr>
            <a:lstStyle/>
            <a:p>
              <a:pPr algn="l"/>
              <a:r>
                <a:rPr lang="en-US" b="1" dirty="0" smtClean="0">
                  <a:latin typeface="Calibri" pitchFamily="34" charset="0"/>
                </a:rPr>
                <a:t>uses</a:t>
              </a:r>
              <a:endParaRPr lang="en-US" b="1" dirty="0">
                <a:latin typeface="Calibri" pitchFamily="34" charset="0"/>
              </a:endParaRPr>
            </a:p>
          </p:txBody>
        </p:sp>
        <p:cxnSp>
          <p:nvCxnSpPr>
            <p:cNvPr id="28" name="Straight Arrow Connector 27"/>
            <p:cNvCxnSpPr/>
            <p:nvPr/>
          </p:nvCxnSpPr>
          <p:spPr bwMode="auto">
            <a:xfrm rot="10800000">
              <a:off x="6321425" y="2972594"/>
              <a:ext cx="493526" cy="100208"/>
            </a:xfrm>
            <a:prstGeom prst="straightConnector1">
              <a:avLst/>
            </a:prstGeom>
            <a:noFill/>
            <a:ln w="38100" cap="flat" cmpd="sng" algn="ctr">
              <a:solidFill>
                <a:srgbClr val="FF0000"/>
              </a:solidFill>
              <a:prstDash val="solid"/>
              <a:round/>
              <a:headEnd type="none" w="med" len="med"/>
              <a:tailEnd type="arrow"/>
            </a:ln>
            <a:effectLst/>
          </p:spPr>
        </p:cxnSp>
      </p:grpSp>
      <p:grpSp>
        <p:nvGrpSpPr>
          <p:cNvPr id="31" name="Group 30"/>
          <p:cNvGrpSpPr/>
          <p:nvPr/>
        </p:nvGrpSpPr>
        <p:grpSpPr>
          <a:xfrm>
            <a:off x="5078413" y="4464604"/>
            <a:ext cx="3673702" cy="461665"/>
            <a:chOff x="6321426" y="2841969"/>
            <a:chExt cx="1589023" cy="461665"/>
          </a:xfrm>
        </p:grpSpPr>
        <p:sp>
          <p:nvSpPr>
            <p:cNvPr id="32" name="TextBox 31"/>
            <p:cNvSpPr txBox="1"/>
            <p:nvPr/>
          </p:nvSpPr>
          <p:spPr>
            <a:xfrm>
              <a:off x="7000146" y="2841969"/>
              <a:ext cx="910303" cy="461665"/>
            </a:xfrm>
            <a:prstGeom prst="rect">
              <a:avLst/>
            </a:prstGeom>
            <a:noFill/>
          </p:spPr>
          <p:txBody>
            <a:bodyPr wrap="square" rtlCol="0">
              <a:spAutoFit/>
            </a:bodyPr>
            <a:lstStyle/>
            <a:p>
              <a:pPr algn="l"/>
              <a:r>
                <a:rPr lang="en-US" b="1" dirty="0" smtClean="0">
                  <a:latin typeface="Calibri" pitchFamily="34" charset="0"/>
                </a:rPr>
                <a:t>uses</a:t>
              </a:r>
              <a:endParaRPr lang="en-US" b="1" dirty="0">
                <a:latin typeface="Calibri" pitchFamily="34" charset="0"/>
              </a:endParaRPr>
            </a:p>
          </p:txBody>
        </p:sp>
        <p:cxnSp>
          <p:nvCxnSpPr>
            <p:cNvPr id="33" name="Straight Arrow Connector 32"/>
            <p:cNvCxnSpPr>
              <a:stCxn id="32" idx="1"/>
            </p:cNvCxnSpPr>
            <p:nvPr/>
          </p:nvCxnSpPr>
          <p:spPr bwMode="auto">
            <a:xfrm rot="10800000">
              <a:off x="6321426" y="2972594"/>
              <a:ext cx="678721" cy="100208"/>
            </a:xfrm>
            <a:prstGeom prst="straightConnector1">
              <a:avLst/>
            </a:prstGeom>
            <a:noFill/>
            <a:ln w="38100" cap="flat" cmpd="sng" algn="ctr">
              <a:solidFill>
                <a:srgbClr val="FF0000"/>
              </a:solidFill>
              <a:prstDash val="solid"/>
              <a:round/>
              <a:headEnd type="none" w="med" len="med"/>
              <a:tailEnd type="arrow"/>
            </a:ln>
            <a:effectLst/>
          </p:spPr>
        </p:cxnSp>
      </p:grpSp>
      <p:grpSp>
        <p:nvGrpSpPr>
          <p:cNvPr id="35" name="Group 34"/>
          <p:cNvGrpSpPr/>
          <p:nvPr/>
        </p:nvGrpSpPr>
        <p:grpSpPr>
          <a:xfrm>
            <a:off x="902525" y="3230464"/>
            <a:ext cx="2932875" cy="572392"/>
            <a:chOff x="6814951" y="2841969"/>
            <a:chExt cx="2932875" cy="572392"/>
          </a:xfrm>
        </p:grpSpPr>
        <p:sp>
          <p:nvSpPr>
            <p:cNvPr id="36" name="TextBox 35"/>
            <p:cNvSpPr txBox="1"/>
            <p:nvPr/>
          </p:nvSpPr>
          <p:spPr>
            <a:xfrm>
              <a:off x="6814951" y="2841969"/>
              <a:ext cx="1095499" cy="461665"/>
            </a:xfrm>
            <a:prstGeom prst="rect">
              <a:avLst/>
            </a:prstGeom>
            <a:noFill/>
          </p:spPr>
          <p:txBody>
            <a:bodyPr wrap="square" rtlCol="0">
              <a:spAutoFit/>
            </a:bodyPr>
            <a:lstStyle/>
            <a:p>
              <a:pPr algn="r"/>
              <a:r>
                <a:rPr lang="en-US" b="1" dirty="0" smtClean="0">
                  <a:latin typeface="Calibri" pitchFamily="34" charset="0"/>
                </a:rPr>
                <a:t>uses</a:t>
              </a:r>
              <a:endParaRPr lang="en-US" b="1" dirty="0">
                <a:latin typeface="Calibri" pitchFamily="34" charset="0"/>
              </a:endParaRPr>
            </a:p>
          </p:txBody>
        </p:sp>
        <p:cxnSp>
          <p:nvCxnSpPr>
            <p:cNvPr id="37" name="Straight Arrow Connector 36"/>
            <p:cNvCxnSpPr/>
            <p:nvPr/>
          </p:nvCxnSpPr>
          <p:spPr bwMode="auto">
            <a:xfrm>
              <a:off x="7910452" y="3072802"/>
              <a:ext cx="1837374" cy="341559"/>
            </a:xfrm>
            <a:prstGeom prst="straightConnector1">
              <a:avLst/>
            </a:prstGeom>
            <a:noFill/>
            <a:ln w="38100" cap="flat" cmpd="sng" algn="ctr">
              <a:solidFill>
                <a:srgbClr val="FF0000"/>
              </a:solidFill>
              <a:prstDash val="solid"/>
              <a:round/>
              <a:headEnd type="none" w="med" len="med"/>
              <a:tailEnd type="arrow"/>
            </a:ln>
            <a:effectLst/>
          </p:spPr>
        </p:cxnSp>
      </p:grpSp>
      <p:grpSp>
        <p:nvGrpSpPr>
          <p:cNvPr id="40" name="Group 39"/>
          <p:cNvGrpSpPr/>
          <p:nvPr/>
        </p:nvGrpSpPr>
        <p:grpSpPr>
          <a:xfrm>
            <a:off x="1113103" y="3303634"/>
            <a:ext cx="4900925" cy="3176438"/>
            <a:chOff x="7242254" y="1219334"/>
            <a:chExt cx="4900925" cy="3176438"/>
          </a:xfrm>
        </p:grpSpPr>
        <p:sp>
          <p:nvSpPr>
            <p:cNvPr id="41" name="TextBox 40"/>
            <p:cNvSpPr txBox="1"/>
            <p:nvPr/>
          </p:nvSpPr>
          <p:spPr>
            <a:xfrm>
              <a:off x="7242254" y="2866318"/>
              <a:ext cx="1905000" cy="830997"/>
            </a:xfrm>
            <a:prstGeom prst="rect">
              <a:avLst/>
            </a:prstGeom>
            <a:noFill/>
          </p:spPr>
          <p:txBody>
            <a:bodyPr wrap="square" rtlCol="0">
              <a:spAutoFit/>
            </a:bodyPr>
            <a:lstStyle/>
            <a:p>
              <a:pPr algn="r"/>
              <a:r>
                <a:rPr lang="en-US" b="1" dirty="0" smtClean="0">
                  <a:latin typeface="Calibri" pitchFamily="34" charset="0"/>
                </a:rPr>
                <a:t>Segment</a:t>
              </a:r>
              <a:br>
                <a:rPr lang="en-US" b="1" dirty="0" smtClean="0">
                  <a:latin typeface="Calibri" pitchFamily="34" charset="0"/>
                </a:rPr>
              </a:br>
              <a:r>
                <a:rPr lang="en-US" b="1" dirty="0" smtClean="0">
                  <a:latin typeface="Calibri" pitchFamily="34" charset="0"/>
                </a:rPr>
                <a:t>ADT</a:t>
              </a:r>
              <a:endParaRPr lang="en-US" b="1" dirty="0">
                <a:latin typeface="Calibri" pitchFamily="34" charset="0"/>
              </a:endParaRPr>
            </a:p>
          </p:txBody>
        </p:sp>
        <p:cxnSp>
          <p:nvCxnSpPr>
            <p:cNvPr id="42" name="Straight Arrow Connector 41"/>
            <p:cNvCxnSpPr/>
            <p:nvPr/>
          </p:nvCxnSpPr>
          <p:spPr bwMode="auto">
            <a:xfrm rot="5400000" flipH="1" flipV="1">
              <a:off x="8090027" y="2274973"/>
              <a:ext cx="2112868" cy="1590"/>
            </a:xfrm>
            <a:prstGeom prst="straightConnector1">
              <a:avLst/>
            </a:prstGeom>
            <a:noFill/>
            <a:ln w="38100" cap="flat" cmpd="sng" algn="ctr">
              <a:solidFill>
                <a:srgbClr val="0070C0"/>
              </a:solidFill>
              <a:prstDash val="solid"/>
              <a:round/>
              <a:headEnd type="none" w="med" len="med"/>
              <a:tailEnd type="arrow"/>
            </a:ln>
            <a:effectLst/>
          </p:spPr>
        </p:cxnSp>
        <p:sp>
          <p:nvSpPr>
            <p:cNvPr id="45" name="TextBox 44"/>
            <p:cNvSpPr txBox="1"/>
            <p:nvPr/>
          </p:nvSpPr>
          <p:spPr>
            <a:xfrm>
              <a:off x="9672175" y="3564775"/>
              <a:ext cx="2470207" cy="830997"/>
            </a:xfrm>
            <a:prstGeom prst="rect">
              <a:avLst/>
            </a:prstGeom>
            <a:noFill/>
          </p:spPr>
          <p:txBody>
            <a:bodyPr wrap="square" rtlCol="0">
              <a:spAutoFit/>
            </a:bodyPr>
            <a:lstStyle/>
            <a:p>
              <a:pPr algn="r"/>
              <a:r>
                <a:rPr lang="en-US" b="1" dirty="0" smtClean="0">
                  <a:latin typeface="Calibri" pitchFamily="34" charset="0"/>
                </a:rPr>
                <a:t>Process</a:t>
              </a:r>
              <a:br>
                <a:rPr lang="en-US" b="1" dirty="0" smtClean="0">
                  <a:latin typeface="Calibri" pitchFamily="34" charset="0"/>
                </a:rPr>
              </a:br>
              <a:r>
                <a:rPr lang="en-US" b="1" dirty="0" smtClean="0">
                  <a:latin typeface="Calibri" pitchFamily="34" charset="0"/>
                </a:rPr>
                <a:t>ADT</a:t>
              </a:r>
              <a:endParaRPr lang="en-US" b="1" dirty="0">
                <a:latin typeface="Calibri" pitchFamily="34" charset="0"/>
              </a:endParaRPr>
            </a:p>
          </p:txBody>
        </p:sp>
        <p:cxnSp>
          <p:nvCxnSpPr>
            <p:cNvPr id="46" name="Straight Arrow Connector 45"/>
            <p:cNvCxnSpPr/>
            <p:nvPr/>
          </p:nvCxnSpPr>
          <p:spPr bwMode="auto">
            <a:xfrm rot="5400000" flipH="1" flipV="1">
              <a:off x="11192775" y="3081050"/>
              <a:ext cx="1899219" cy="1588"/>
            </a:xfrm>
            <a:prstGeom prst="straightConnector1">
              <a:avLst/>
            </a:prstGeom>
            <a:noFill/>
            <a:ln w="38100" cap="flat" cmpd="sng" algn="ctr">
              <a:solidFill>
                <a:srgbClr val="0070C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a:t>
            </a:fld>
            <a:endParaRPr lang="en-US"/>
          </a:p>
        </p:txBody>
      </p:sp>
      <p:grpSp>
        <p:nvGrpSpPr>
          <p:cNvPr id="13" name="Group 12"/>
          <p:cNvGrpSpPr/>
          <p:nvPr/>
        </p:nvGrpSpPr>
        <p:grpSpPr>
          <a:xfrm>
            <a:off x="1392753" y="2758642"/>
            <a:ext cx="1861086" cy="2756709"/>
            <a:chOff x="1392753" y="2758642"/>
            <a:chExt cx="1861086" cy="2756709"/>
          </a:xfrm>
        </p:grpSpPr>
        <p:pic>
          <p:nvPicPr>
            <p:cNvPr id="1026" name="Picture 2"/>
            <p:cNvPicPr>
              <a:picLocks noChangeAspect="1" noChangeArrowheads="1"/>
            </p:cNvPicPr>
            <p:nvPr/>
          </p:nvPicPr>
          <p:blipFill>
            <a:blip r:embed="rId3" cstate="print"/>
            <a:srcRect/>
            <a:stretch>
              <a:fillRect/>
            </a:stretch>
          </p:blipFill>
          <p:spPr bwMode="auto">
            <a:xfrm>
              <a:off x="1392753" y="2758642"/>
              <a:ext cx="1861086" cy="2201677"/>
            </a:xfrm>
            <a:prstGeom prst="rect">
              <a:avLst/>
            </a:prstGeom>
            <a:noFill/>
            <a:ln w="44450" cap="rnd">
              <a:solidFill>
                <a:schemeClr val="accent6"/>
              </a:solidFill>
              <a:bevel/>
              <a:headEnd/>
              <a:tailEnd/>
            </a:ln>
          </p:spPr>
        </p:pic>
        <p:sp>
          <p:nvSpPr>
            <p:cNvPr id="10" name="TextBox 9"/>
            <p:cNvSpPr txBox="1"/>
            <p:nvPr/>
          </p:nvSpPr>
          <p:spPr>
            <a:xfrm>
              <a:off x="1392753" y="5053686"/>
              <a:ext cx="1588898" cy="461665"/>
            </a:xfrm>
            <a:prstGeom prst="rect">
              <a:avLst/>
            </a:prstGeom>
            <a:noFill/>
          </p:spPr>
          <p:txBody>
            <a:bodyPr wrap="none" rtlCol="0">
              <a:spAutoFit/>
            </a:bodyPr>
            <a:lstStyle/>
            <a:p>
              <a:r>
                <a:rPr lang="en-US" dirty="0" smtClean="0"/>
                <a:t>Sai Zhang</a:t>
              </a:r>
              <a:endParaRPr lang="en-US" dirty="0"/>
            </a:p>
          </p:txBody>
        </p:sp>
      </p:grpSp>
      <p:grpSp>
        <p:nvGrpSpPr>
          <p:cNvPr id="14" name="Group 13"/>
          <p:cNvGrpSpPr/>
          <p:nvPr/>
        </p:nvGrpSpPr>
        <p:grpSpPr>
          <a:xfrm>
            <a:off x="4247798" y="1638795"/>
            <a:ext cx="2141128" cy="2028401"/>
            <a:chOff x="4247798" y="1638795"/>
            <a:chExt cx="2141128" cy="2028401"/>
          </a:xfrm>
        </p:grpSpPr>
        <p:pic>
          <p:nvPicPr>
            <p:cNvPr id="1028" name="Picture 4"/>
            <p:cNvPicPr>
              <a:picLocks noChangeAspect="1" noChangeArrowheads="1"/>
            </p:cNvPicPr>
            <p:nvPr/>
          </p:nvPicPr>
          <p:blipFill>
            <a:blip r:embed="rId4" cstate="print"/>
            <a:srcRect/>
            <a:stretch>
              <a:fillRect/>
            </a:stretch>
          </p:blipFill>
          <p:spPr bwMode="auto">
            <a:xfrm>
              <a:off x="4247798" y="1638795"/>
              <a:ext cx="2141128" cy="1416439"/>
            </a:xfrm>
            <a:prstGeom prst="rect">
              <a:avLst/>
            </a:prstGeom>
            <a:noFill/>
            <a:ln w="44450" cap="rnd">
              <a:solidFill>
                <a:schemeClr val="accent6"/>
              </a:solidFill>
              <a:bevel/>
              <a:headEnd/>
              <a:tailEnd/>
            </a:ln>
          </p:spPr>
        </p:pic>
        <p:sp>
          <p:nvSpPr>
            <p:cNvPr id="11" name="TextBox 10"/>
            <p:cNvSpPr txBox="1"/>
            <p:nvPr/>
          </p:nvSpPr>
          <p:spPr>
            <a:xfrm>
              <a:off x="4391665" y="3205531"/>
              <a:ext cx="1949573" cy="461665"/>
            </a:xfrm>
            <a:prstGeom prst="rect">
              <a:avLst/>
            </a:prstGeom>
            <a:noFill/>
          </p:spPr>
          <p:txBody>
            <a:bodyPr wrap="none" rtlCol="0">
              <a:spAutoFit/>
            </a:bodyPr>
            <a:lstStyle/>
            <a:p>
              <a:r>
                <a:rPr lang="en-US" dirty="0" smtClean="0"/>
                <a:t>Reid Holmes</a:t>
              </a:r>
              <a:endParaRPr lang="en-US" dirty="0"/>
            </a:p>
          </p:txBody>
        </p:sp>
      </p:grpSp>
      <p:grpSp>
        <p:nvGrpSpPr>
          <p:cNvPr id="15" name="Group 14"/>
          <p:cNvGrpSpPr/>
          <p:nvPr/>
        </p:nvGrpSpPr>
        <p:grpSpPr>
          <a:xfrm>
            <a:off x="5322406" y="3829854"/>
            <a:ext cx="2037663" cy="2801778"/>
            <a:chOff x="5322406" y="3829854"/>
            <a:chExt cx="2037663" cy="2801778"/>
          </a:xfrm>
        </p:grpSpPr>
        <p:pic>
          <p:nvPicPr>
            <p:cNvPr id="1029" name="Picture 5"/>
            <p:cNvPicPr>
              <a:picLocks noChangeAspect="1" noChangeArrowheads="1"/>
            </p:cNvPicPr>
            <p:nvPr/>
          </p:nvPicPr>
          <p:blipFill>
            <a:blip r:embed="rId5" cstate="print"/>
            <a:srcRect/>
            <a:stretch>
              <a:fillRect/>
            </a:stretch>
          </p:blipFill>
          <p:spPr bwMode="auto">
            <a:xfrm>
              <a:off x="5322406" y="3829854"/>
              <a:ext cx="2037663" cy="2260930"/>
            </a:xfrm>
            <a:prstGeom prst="rect">
              <a:avLst/>
            </a:prstGeom>
            <a:noFill/>
            <a:ln w="44450" cap="rnd">
              <a:solidFill>
                <a:schemeClr val="accent6"/>
              </a:solidFill>
              <a:bevel/>
              <a:headEnd/>
              <a:tailEnd/>
            </a:ln>
          </p:spPr>
        </p:pic>
        <p:sp>
          <p:nvSpPr>
            <p:cNvPr id="12" name="TextBox 11"/>
            <p:cNvSpPr txBox="1"/>
            <p:nvPr/>
          </p:nvSpPr>
          <p:spPr>
            <a:xfrm>
              <a:off x="5494411" y="6169967"/>
              <a:ext cx="1605568" cy="461665"/>
            </a:xfrm>
            <a:prstGeom prst="rect">
              <a:avLst/>
            </a:prstGeom>
            <a:noFill/>
          </p:spPr>
          <p:txBody>
            <a:bodyPr wrap="none" rtlCol="0">
              <a:spAutoFit/>
            </a:bodyPr>
            <a:lstStyle/>
            <a:p>
              <a:r>
                <a:rPr lang="en-US" dirty="0" smtClean="0"/>
                <a:t>Yuriy Brun</a:t>
              </a:r>
              <a:endParaRPr lang="en-US" dirty="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half" idx="10"/>
          </p:nvPr>
        </p:nvSpPr>
        <p:spPr/>
        <p:txBody>
          <a:bodyPr/>
          <a:lstStyle/>
          <a:p>
            <a:r>
              <a:rPr lang="en-US" smtClean="0"/>
              <a:t>UW CSE P504</a:t>
            </a:r>
            <a:endParaRPr lang="en-US"/>
          </a:p>
        </p:txBody>
      </p:sp>
      <p:sp>
        <p:nvSpPr>
          <p:cNvPr id="13" name="Slide Number Placeholder 6"/>
          <p:cNvSpPr>
            <a:spLocks noGrp="1"/>
          </p:cNvSpPr>
          <p:nvPr>
            <p:ph type="sldNum" sz="quarter" idx="12"/>
          </p:nvPr>
        </p:nvSpPr>
        <p:spPr/>
        <p:txBody>
          <a:bodyPr/>
          <a:lstStyle/>
          <a:p>
            <a:fld id="{10A15AD6-4E9D-4961-A4D6-759A7BB8309E}" type="slidenum">
              <a:rPr lang="en-US"/>
              <a:pPr/>
              <a:t>50</a:t>
            </a:fld>
            <a:endParaRPr lang="en-US"/>
          </a:p>
        </p:txBody>
      </p:sp>
      <p:sp>
        <p:nvSpPr>
          <p:cNvPr id="753675" name="Rectangle 11"/>
          <p:cNvSpPr>
            <a:spLocks noGrp="1" noChangeArrowheads="1"/>
          </p:cNvSpPr>
          <p:nvPr>
            <p:ph type="title"/>
          </p:nvPr>
        </p:nvSpPr>
        <p:spPr/>
        <p:txBody>
          <a:bodyPr/>
          <a:lstStyle/>
          <a:p>
            <a:r>
              <a:rPr lang="en-US" sz="3200" dirty="0"/>
              <a:t>Implicit </a:t>
            </a:r>
            <a:r>
              <a:rPr lang="en-US" sz="3200" dirty="0" smtClean="0"/>
              <a:t>invocation: event-based design</a:t>
            </a:r>
            <a:endParaRPr lang="en-US" sz="3200" dirty="0"/>
          </a:p>
        </p:txBody>
      </p:sp>
      <p:sp>
        <p:nvSpPr>
          <p:cNvPr id="753676" name="Rectangle 12"/>
          <p:cNvSpPr>
            <a:spLocks noGrp="1" noChangeArrowheads="1"/>
          </p:cNvSpPr>
          <p:nvPr>
            <p:ph type="body" sz="half" idx="1"/>
          </p:nvPr>
        </p:nvSpPr>
        <p:spPr>
          <a:xfrm>
            <a:off x="403761" y="1600200"/>
            <a:ext cx="4619501" cy="4495800"/>
          </a:xfrm>
        </p:spPr>
        <p:txBody>
          <a:bodyPr/>
          <a:lstStyle/>
          <a:p>
            <a:r>
              <a:rPr lang="en-US" sz="2000" dirty="0" smtClean="0"/>
              <a:t>Again, a focus on change</a:t>
            </a:r>
          </a:p>
          <a:p>
            <a:r>
              <a:rPr lang="en-US" sz="2000" dirty="0" smtClean="0"/>
              <a:t>Components </a:t>
            </a:r>
            <a:r>
              <a:rPr lang="en-US" sz="2000" dirty="0"/>
              <a:t>announce events that </a:t>
            </a:r>
            <a:r>
              <a:rPr lang="en-US" sz="2000" dirty="0" smtClean="0"/>
              <a:t>other components </a:t>
            </a:r>
            <a:r>
              <a:rPr lang="en-US" sz="2000" dirty="0"/>
              <a:t>can choose to respond to</a:t>
            </a:r>
          </a:p>
          <a:p>
            <a:r>
              <a:rPr lang="en-US" sz="2000" dirty="0"/>
              <a:t>Yellow and red register interest in an event from blue</a:t>
            </a:r>
          </a:p>
          <a:p>
            <a:pPr lvl="1"/>
            <a:r>
              <a:rPr lang="en-US" sz="2000" dirty="0"/>
              <a:t>When blue announces that event, yellow and red are invoked </a:t>
            </a:r>
          </a:p>
          <a:p>
            <a:r>
              <a:rPr lang="en-US" sz="2000" dirty="0"/>
              <a:t>In implicit invocation, the invokes relation is the inverse of the names relation</a:t>
            </a:r>
          </a:p>
          <a:p>
            <a:r>
              <a:rPr lang="en-US" sz="2000" dirty="0"/>
              <a:t>Invocation does not require ability to name</a:t>
            </a:r>
          </a:p>
        </p:txBody>
      </p:sp>
      <p:sp>
        <p:nvSpPr>
          <p:cNvPr id="753668" name="Rectangle 4"/>
          <p:cNvSpPr>
            <a:spLocks noChangeArrowheads="1"/>
          </p:cNvSpPr>
          <p:nvPr/>
        </p:nvSpPr>
        <p:spPr bwMode="auto">
          <a:xfrm>
            <a:off x="5335588" y="2676525"/>
            <a:ext cx="901700" cy="752475"/>
          </a:xfrm>
          <a:prstGeom prst="rect">
            <a:avLst/>
          </a:prstGeom>
          <a:solidFill>
            <a:srgbClr val="00CCFF"/>
          </a:solidFill>
          <a:ln w="12700">
            <a:solidFill>
              <a:schemeClr val="tx1"/>
            </a:solidFill>
            <a:miter lim="800000"/>
            <a:headEnd/>
            <a:tailEnd/>
          </a:ln>
          <a:effectLst/>
        </p:spPr>
        <p:txBody>
          <a:bodyPr wrap="none" anchor="ctr"/>
          <a:lstStyle/>
          <a:p>
            <a:endParaRPr lang="en-US"/>
          </a:p>
        </p:txBody>
      </p:sp>
      <p:sp>
        <p:nvSpPr>
          <p:cNvPr id="753669" name="Rectangle 5"/>
          <p:cNvSpPr>
            <a:spLocks noChangeArrowheads="1"/>
          </p:cNvSpPr>
          <p:nvPr/>
        </p:nvSpPr>
        <p:spPr bwMode="auto">
          <a:xfrm>
            <a:off x="7289800" y="2676525"/>
            <a:ext cx="901700" cy="752475"/>
          </a:xfrm>
          <a:prstGeom prst="rect">
            <a:avLst/>
          </a:prstGeom>
          <a:solidFill>
            <a:srgbClr val="FFFF00"/>
          </a:solidFill>
          <a:ln w="12700">
            <a:solidFill>
              <a:schemeClr val="tx1"/>
            </a:solidFill>
            <a:miter lim="800000"/>
            <a:headEnd/>
            <a:tailEnd/>
          </a:ln>
          <a:effectLst/>
        </p:spPr>
        <p:txBody>
          <a:bodyPr wrap="none" anchor="ctr"/>
          <a:lstStyle/>
          <a:p>
            <a:endParaRPr lang="en-US"/>
          </a:p>
        </p:txBody>
      </p:sp>
      <p:sp>
        <p:nvSpPr>
          <p:cNvPr id="753670" name="Rectangle 6"/>
          <p:cNvSpPr>
            <a:spLocks noChangeArrowheads="1"/>
          </p:cNvSpPr>
          <p:nvPr/>
        </p:nvSpPr>
        <p:spPr bwMode="auto">
          <a:xfrm>
            <a:off x="7289800" y="4287838"/>
            <a:ext cx="901700" cy="752475"/>
          </a:xfrm>
          <a:prstGeom prst="rect">
            <a:avLst/>
          </a:prstGeom>
          <a:solidFill>
            <a:srgbClr val="FF0000"/>
          </a:solidFill>
          <a:ln w="12700">
            <a:solidFill>
              <a:schemeClr val="tx1"/>
            </a:solidFill>
            <a:miter lim="800000"/>
            <a:headEnd/>
            <a:tailEnd/>
          </a:ln>
          <a:effectLst/>
        </p:spPr>
        <p:txBody>
          <a:bodyPr wrap="none" anchor="ctr"/>
          <a:lstStyle/>
          <a:p>
            <a:endParaRPr lang="en-US"/>
          </a:p>
        </p:txBody>
      </p:sp>
      <p:sp>
        <p:nvSpPr>
          <p:cNvPr id="753671" name="Line 7"/>
          <p:cNvSpPr>
            <a:spLocks noChangeShapeType="1"/>
          </p:cNvSpPr>
          <p:nvPr/>
        </p:nvSpPr>
        <p:spPr bwMode="auto">
          <a:xfrm>
            <a:off x="6237288" y="3084513"/>
            <a:ext cx="1052512" cy="0"/>
          </a:xfrm>
          <a:prstGeom prst="line">
            <a:avLst/>
          </a:prstGeom>
          <a:noFill/>
          <a:ln w="38100">
            <a:solidFill>
              <a:srgbClr val="000000"/>
            </a:solidFill>
            <a:round/>
            <a:headEnd/>
            <a:tailEnd type="triangle" w="lg" len="sm"/>
          </a:ln>
          <a:effectLst/>
        </p:spPr>
        <p:txBody>
          <a:bodyPr/>
          <a:lstStyle/>
          <a:p>
            <a:endParaRPr lang="en-US"/>
          </a:p>
        </p:txBody>
      </p:sp>
      <p:sp>
        <p:nvSpPr>
          <p:cNvPr id="753672" name="Line 8"/>
          <p:cNvSpPr>
            <a:spLocks noChangeShapeType="1"/>
          </p:cNvSpPr>
          <p:nvPr/>
        </p:nvSpPr>
        <p:spPr bwMode="auto">
          <a:xfrm>
            <a:off x="6248400" y="3048000"/>
            <a:ext cx="1041400" cy="1541463"/>
          </a:xfrm>
          <a:prstGeom prst="line">
            <a:avLst/>
          </a:prstGeom>
          <a:noFill/>
          <a:ln w="38100">
            <a:solidFill>
              <a:srgbClr val="000000"/>
            </a:solidFill>
            <a:round/>
            <a:headEnd/>
            <a:tailEnd type="triangle" w="lg" len="sm"/>
          </a:ln>
          <a:effectLst/>
        </p:spPr>
        <p:txBody>
          <a:bodyPr/>
          <a:lstStyle/>
          <a:p>
            <a:endParaRPr lang="en-US"/>
          </a:p>
        </p:txBody>
      </p:sp>
      <p:cxnSp>
        <p:nvCxnSpPr>
          <p:cNvPr id="753673" name="AutoShape 9"/>
          <p:cNvCxnSpPr>
            <a:cxnSpLocks noChangeShapeType="1"/>
            <a:stCxn id="753670" idx="1"/>
            <a:endCxn id="753668" idx="2"/>
          </p:cNvCxnSpPr>
          <p:nvPr/>
        </p:nvCxnSpPr>
        <p:spPr bwMode="auto">
          <a:xfrm rot="10800000">
            <a:off x="5786438" y="3429000"/>
            <a:ext cx="1503362" cy="1235075"/>
          </a:xfrm>
          <a:prstGeom prst="bentConnector2">
            <a:avLst/>
          </a:prstGeom>
          <a:noFill/>
          <a:ln w="38100">
            <a:solidFill>
              <a:srgbClr val="000000"/>
            </a:solidFill>
            <a:prstDash val="sysDot"/>
            <a:miter lim="800000"/>
            <a:headEnd/>
            <a:tailEnd type="triangle" w="med" len="med"/>
          </a:ln>
          <a:effectLst/>
        </p:spPr>
      </p:cxnSp>
      <p:cxnSp>
        <p:nvCxnSpPr>
          <p:cNvPr id="753674" name="AutoShape 10"/>
          <p:cNvCxnSpPr>
            <a:cxnSpLocks noChangeShapeType="1"/>
            <a:stCxn id="753669" idx="0"/>
            <a:endCxn id="753668" idx="0"/>
          </p:cNvCxnSpPr>
          <p:nvPr/>
        </p:nvCxnSpPr>
        <p:spPr bwMode="auto">
          <a:xfrm rot="16200000" flipH="1" flipV="1">
            <a:off x="6762750" y="1700213"/>
            <a:ext cx="1588" cy="1954212"/>
          </a:xfrm>
          <a:prstGeom prst="bentConnector3">
            <a:avLst>
              <a:gd name="adj1" fmla="val -14400000"/>
            </a:avLst>
          </a:prstGeom>
          <a:noFill/>
          <a:ln w="38100">
            <a:solidFill>
              <a:srgbClr val="000000"/>
            </a:solidFill>
            <a:prstDash val="sysDot"/>
            <a:miter lim="800000"/>
            <a:headEnd/>
            <a:tailEnd type="triangle" w="med" len="med"/>
          </a:ln>
          <a:effectLst/>
        </p:spPr>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Dijkstra</a:t>
            </a:r>
            <a:r>
              <a:rPr lang="en-US" dirty="0" smtClean="0"/>
              <a:t> reprise: static ~ dynamic</a:t>
            </a:r>
            <a:endParaRPr lang="en-US" dirty="0"/>
          </a:p>
        </p:txBody>
      </p:sp>
      <p:sp>
        <p:nvSpPr>
          <p:cNvPr id="8" name="Content Placeholder 7"/>
          <p:cNvSpPr>
            <a:spLocks noGrp="1"/>
          </p:cNvSpPr>
          <p:nvPr>
            <p:ph idx="1"/>
          </p:nvPr>
        </p:nvSpPr>
        <p:spPr/>
        <p:txBody>
          <a:bodyPr/>
          <a:lstStyle/>
          <a:p>
            <a:r>
              <a:rPr lang="en-US" sz="2000" dirty="0" smtClean="0"/>
              <a:t>The simpler static-dynamic relation </a:t>
            </a:r>
            <a:r>
              <a:rPr lang="en-US" sz="2000" dirty="0" err="1" smtClean="0"/>
              <a:t>Dijkstra</a:t>
            </a:r>
            <a:r>
              <a:rPr lang="en-US" sz="2000" dirty="0" smtClean="0"/>
              <a:t> advocated is made more complex by information hiding, by layering, by implicit invocation, etc.</a:t>
            </a:r>
          </a:p>
          <a:p>
            <a:r>
              <a:rPr lang="en-US" sz="2000" dirty="0" smtClean="0"/>
              <a:t>That is, we’ve collectively decided that the power of these mechanisms in practice dominates the desire for that simplicity</a:t>
            </a:r>
            <a:endParaRPr lang="en-US" sz="2000" dirty="0"/>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FC1951C3-3154-4A98-BE89-629B74DA3C0D}" type="slidenum">
              <a:rPr lang="en-US" smtClean="0"/>
              <a:pPr/>
              <a:t>51</a:t>
            </a:fld>
            <a:endParaRPr lang="en-US"/>
          </a:p>
        </p:txBody>
      </p:sp>
      <p:grpSp>
        <p:nvGrpSpPr>
          <p:cNvPr id="9" name="Group 8"/>
          <p:cNvGrpSpPr/>
          <p:nvPr/>
        </p:nvGrpSpPr>
        <p:grpSpPr>
          <a:xfrm>
            <a:off x="1199841" y="3364322"/>
            <a:ext cx="6131561" cy="3212148"/>
            <a:chOff x="1600201" y="2387767"/>
            <a:chExt cx="7122161" cy="3846860"/>
          </a:xfrm>
        </p:grpSpPr>
        <p:sp>
          <p:nvSpPr>
            <p:cNvPr id="10" name="Flowchart: Alternate Process 9"/>
            <p:cNvSpPr/>
            <p:nvPr/>
          </p:nvSpPr>
          <p:spPr bwMode="auto">
            <a:xfrm>
              <a:off x="7467600" y="3623335"/>
              <a:ext cx="1249686" cy="1464324"/>
            </a:xfrm>
            <a:prstGeom prst="flowChartAlternateProcess">
              <a:avLst/>
            </a:pr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Flowchart: Alternate Process 10"/>
            <p:cNvSpPr/>
            <p:nvPr/>
          </p:nvSpPr>
          <p:spPr bwMode="auto">
            <a:xfrm>
              <a:off x="5638800" y="4770303"/>
              <a:ext cx="1249686" cy="1464324"/>
            </a:xfrm>
            <a:prstGeom prst="flowChartAlternateProcess">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Flowchart: Alternate Process 11"/>
            <p:cNvSpPr/>
            <p:nvPr/>
          </p:nvSpPr>
          <p:spPr bwMode="auto">
            <a:xfrm>
              <a:off x="5689605" y="2387767"/>
              <a:ext cx="1249686" cy="1311820"/>
            </a:xfrm>
            <a:prstGeom prst="flowChartAlternateProcess">
              <a:avLst/>
            </a:prstGeom>
            <a:solidFill>
              <a:schemeClr val="accent1">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a:spLocks noChangeAspect="1"/>
            </p:cNvSpPr>
            <p:nvPr/>
          </p:nvSpPr>
          <p:spPr>
            <a:xfrm>
              <a:off x="8092440" y="405506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14" name="TextBox 13"/>
            <p:cNvSpPr txBox="1">
              <a:spLocks noChangeAspect="1"/>
            </p:cNvSpPr>
            <p:nvPr/>
          </p:nvSpPr>
          <p:spPr>
            <a:xfrm>
              <a:off x="8072120" y="441055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15" name="TextBox 14"/>
            <p:cNvSpPr txBox="1">
              <a:spLocks noChangeAspect="1"/>
            </p:cNvSpPr>
            <p:nvPr/>
          </p:nvSpPr>
          <p:spPr>
            <a:xfrm>
              <a:off x="8082280" y="3699587"/>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16" name="TextBox 15"/>
            <p:cNvSpPr txBox="1">
              <a:spLocks noChangeAspect="1"/>
            </p:cNvSpPr>
            <p:nvPr/>
          </p:nvSpPr>
          <p:spPr>
            <a:xfrm>
              <a:off x="8417561" y="397881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17" name="TextBox 16"/>
            <p:cNvSpPr txBox="1">
              <a:spLocks noChangeAspect="1"/>
            </p:cNvSpPr>
            <p:nvPr/>
          </p:nvSpPr>
          <p:spPr>
            <a:xfrm>
              <a:off x="8397241" y="4334299"/>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18" name="TextBox 17"/>
            <p:cNvSpPr txBox="1">
              <a:spLocks noChangeAspect="1"/>
            </p:cNvSpPr>
            <p:nvPr/>
          </p:nvSpPr>
          <p:spPr>
            <a:xfrm>
              <a:off x="8407401" y="3623335"/>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19" name="TextBox 18"/>
            <p:cNvSpPr txBox="1">
              <a:spLocks noChangeAspect="1"/>
            </p:cNvSpPr>
            <p:nvPr/>
          </p:nvSpPr>
          <p:spPr>
            <a:xfrm>
              <a:off x="7787639" y="3716515"/>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0" name="TextBox 19"/>
            <p:cNvSpPr txBox="1">
              <a:spLocks noChangeAspect="1"/>
            </p:cNvSpPr>
            <p:nvPr/>
          </p:nvSpPr>
          <p:spPr>
            <a:xfrm>
              <a:off x="7787639" y="4071997"/>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21" name="TextBox 20"/>
            <p:cNvSpPr txBox="1">
              <a:spLocks noChangeAspect="1"/>
            </p:cNvSpPr>
            <p:nvPr/>
          </p:nvSpPr>
          <p:spPr>
            <a:xfrm>
              <a:off x="8072119" y="4749105"/>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22" name="TextBox 21"/>
            <p:cNvSpPr txBox="1">
              <a:spLocks noChangeAspect="1"/>
            </p:cNvSpPr>
            <p:nvPr/>
          </p:nvSpPr>
          <p:spPr>
            <a:xfrm>
              <a:off x="6126488" y="516391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3" name="TextBox 22"/>
            <p:cNvSpPr txBox="1">
              <a:spLocks noChangeAspect="1"/>
            </p:cNvSpPr>
            <p:nvPr/>
          </p:nvSpPr>
          <p:spPr>
            <a:xfrm>
              <a:off x="6106168" y="5519393"/>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4" name="TextBox 23"/>
            <p:cNvSpPr txBox="1">
              <a:spLocks noChangeAspect="1"/>
            </p:cNvSpPr>
            <p:nvPr/>
          </p:nvSpPr>
          <p:spPr>
            <a:xfrm>
              <a:off x="6116328" y="4808429"/>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25" name="TextBox 24"/>
            <p:cNvSpPr txBox="1">
              <a:spLocks noChangeAspect="1"/>
            </p:cNvSpPr>
            <p:nvPr/>
          </p:nvSpPr>
          <p:spPr>
            <a:xfrm>
              <a:off x="6451609" y="508765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6" name="TextBox 25"/>
            <p:cNvSpPr txBox="1">
              <a:spLocks noChangeAspect="1"/>
            </p:cNvSpPr>
            <p:nvPr/>
          </p:nvSpPr>
          <p:spPr>
            <a:xfrm>
              <a:off x="6431289" y="5443141"/>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27" name="TextBox 26"/>
            <p:cNvSpPr txBox="1">
              <a:spLocks noChangeAspect="1"/>
            </p:cNvSpPr>
            <p:nvPr/>
          </p:nvSpPr>
          <p:spPr>
            <a:xfrm>
              <a:off x="6431289" y="5781695"/>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28" name="TextBox 27"/>
            <p:cNvSpPr txBox="1">
              <a:spLocks noChangeAspect="1"/>
            </p:cNvSpPr>
            <p:nvPr/>
          </p:nvSpPr>
          <p:spPr>
            <a:xfrm>
              <a:off x="5821687" y="482535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29" name="TextBox 28"/>
            <p:cNvSpPr txBox="1">
              <a:spLocks noChangeAspect="1"/>
            </p:cNvSpPr>
            <p:nvPr/>
          </p:nvSpPr>
          <p:spPr>
            <a:xfrm>
              <a:off x="5821687" y="5180839"/>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30" name="TextBox 29"/>
            <p:cNvSpPr txBox="1">
              <a:spLocks noChangeAspect="1"/>
            </p:cNvSpPr>
            <p:nvPr/>
          </p:nvSpPr>
          <p:spPr>
            <a:xfrm>
              <a:off x="5801366" y="5857947"/>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31" name="TextBox 30"/>
            <p:cNvSpPr txBox="1">
              <a:spLocks noChangeAspect="1"/>
            </p:cNvSpPr>
            <p:nvPr/>
          </p:nvSpPr>
          <p:spPr>
            <a:xfrm>
              <a:off x="6146807" y="2743249"/>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2" name="TextBox 31"/>
            <p:cNvSpPr txBox="1">
              <a:spLocks noChangeAspect="1"/>
            </p:cNvSpPr>
            <p:nvPr/>
          </p:nvSpPr>
          <p:spPr>
            <a:xfrm>
              <a:off x="6126487" y="3098731"/>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3" name="TextBox 32"/>
            <p:cNvSpPr txBox="1">
              <a:spLocks noChangeAspect="1"/>
            </p:cNvSpPr>
            <p:nvPr/>
          </p:nvSpPr>
          <p:spPr>
            <a:xfrm>
              <a:off x="6136647" y="2387767"/>
              <a:ext cx="304801" cy="338554"/>
            </a:xfrm>
            <a:prstGeom prst="rect">
              <a:avLst/>
            </a:prstGeom>
            <a:noFill/>
          </p:spPr>
          <p:txBody>
            <a:bodyPr wrap="square" rtlCol="0">
              <a:spAutoFit/>
            </a:bodyPr>
            <a:lstStyle/>
            <a:p>
              <a:r>
                <a:rPr lang="en-US" sz="1600" dirty="0" smtClean="0">
                  <a:solidFill>
                    <a:srgbClr val="0070C0"/>
                  </a:solidFill>
                  <a:sym typeface="Wingdings"/>
                </a:rPr>
                <a:t></a:t>
              </a:r>
              <a:endParaRPr lang="en-US" sz="1600" dirty="0">
                <a:solidFill>
                  <a:srgbClr val="0070C0"/>
                </a:solidFill>
              </a:endParaRPr>
            </a:p>
          </p:txBody>
        </p:sp>
        <p:sp>
          <p:nvSpPr>
            <p:cNvPr id="34" name="TextBox 33"/>
            <p:cNvSpPr txBox="1">
              <a:spLocks noChangeAspect="1"/>
            </p:cNvSpPr>
            <p:nvPr/>
          </p:nvSpPr>
          <p:spPr>
            <a:xfrm>
              <a:off x="6471928" y="2666997"/>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5" name="TextBox 34"/>
            <p:cNvSpPr txBox="1">
              <a:spLocks noChangeAspect="1"/>
            </p:cNvSpPr>
            <p:nvPr/>
          </p:nvSpPr>
          <p:spPr>
            <a:xfrm>
              <a:off x="6451608" y="3022479"/>
              <a:ext cx="304801" cy="338554"/>
            </a:xfrm>
            <a:prstGeom prst="rect">
              <a:avLst/>
            </a:prstGeom>
            <a:noFill/>
          </p:spPr>
          <p:txBody>
            <a:bodyPr wrap="square" rtlCol="0">
              <a:spAutoFit/>
            </a:bodyPr>
            <a:lstStyle/>
            <a:p>
              <a:r>
                <a:rPr lang="en-US" sz="1600" dirty="0" smtClean="0">
                  <a:solidFill>
                    <a:srgbClr val="FFC000"/>
                  </a:solidFill>
                  <a:sym typeface="Wingdings"/>
                </a:rPr>
                <a:t></a:t>
              </a:r>
              <a:endParaRPr lang="en-US" sz="1600" dirty="0">
                <a:solidFill>
                  <a:srgbClr val="FFC000"/>
                </a:solidFill>
              </a:endParaRPr>
            </a:p>
          </p:txBody>
        </p:sp>
        <p:sp>
          <p:nvSpPr>
            <p:cNvPr id="36" name="TextBox 35"/>
            <p:cNvSpPr txBox="1">
              <a:spLocks noChangeAspect="1"/>
            </p:cNvSpPr>
            <p:nvPr/>
          </p:nvSpPr>
          <p:spPr>
            <a:xfrm>
              <a:off x="5689605" y="2836274"/>
              <a:ext cx="304801" cy="338554"/>
            </a:xfrm>
            <a:prstGeom prst="rect">
              <a:avLst/>
            </a:prstGeom>
            <a:noFill/>
          </p:spPr>
          <p:txBody>
            <a:bodyPr wrap="square" rtlCol="0">
              <a:spAutoFit/>
            </a:bodyPr>
            <a:lstStyle/>
            <a:p>
              <a:r>
                <a:rPr lang="en-US" sz="1600" dirty="0" smtClean="0">
                  <a:solidFill>
                    <a:srgbClr val="FFFF00"/>
                  </a:solidFill>
                  <a:sym typeface="Wingdings"/>
                </a:rPr>
                <a:t></a:t>
              </a:r>
              <a:endParaRPr lang="en-US" sz="1600" dirty="0">
                <a:solidFill>
                  <a:srgbClr val="FFFF00"/>
                </a:solidFill>
              </a:endParaRPr>
            </a:p>
          </p:txBody>
        </p:sp>
        <p:sp>
          <p:nvSpPr>
            <p:cNvPr id="37" name="TextBox 36"/>
            <p:cNvSpPr txBox="1">
              <a:spLocks noChangeAspect="1"/>
            </p:cNvSpPr>
            <p:nvPr/>
          </p:nvSpPr>
          <p:spPr>
            <a:xfrm>
              <a:off x="5842006" y="2404695"/>
              <a:ext cx="304801" cy="338554"/>
            </a:xfrm>
            <a:prstGeom prst="rect">
              <a:avLst/>
            </a:prstGeom>
            <a:noFill/>
          </p:spPr>
          <p:txBody>
            <a:bodyPr wrap="square" rtlCol="0">
              <a:spAutoFit/>
            </a:bodyPr>
            <a:lstStyle/>
            <a:p>
              <a:r>
                <a:rPr lang="en-US" sz="1600" dirty="0" smtClean="0">
                  <a:solidFill>
                    <a:srgbClr val="FF0000"/>
                  </a:solidFill>
                  <a:sym typeface="Wingdings"/>
                </a:rPr>
                <a:t></a:t>
              </a:r>
              <a:endParaRPr lang="en-US" sz="1600" dirty="0">
                <a:solidFill>
                  <a:srgbClr val="FF0000"/>
                </a:solidFill>
              </a:endParaRPr>
            </a:p>
          </p:txBody>
        </p:sp>
        <p:sp>
          <p:nvSpPr>
            <p:cNvPr id="38" name="TextBox 37"/>
            <p:cNvSpPr txBox="1">
              <a:spLocks noChangeAspect="1"/>
            </p:cNvSpPr>
            <p:nvPr/>
          </p:nvSpPr>
          <p:spPr>
            <a:xfrm>
              <a:off x="6441449" y="3361033"/>
              <a:ext cx="304801" cy="338554"/>
            </a:xfrm>
            <a:prstGeom prst="rect">
              <a:avLst/>
            </a:prstGeom>
            <a:noFill/>
          </p:spPr>
          <p:txBody>
            <a:bodyPr wrap="square" rtlCol="0">
              <a:spAutoFit/>
            </a:bodyPr>
            <a:lstStyle/>
            <a:p>
              <a:r>
                <a:rPr lang="en-US" sz="1600" dirty="0" smtClean="0">
                  <a:solidFill>
                    <a:srgbClr val="7030A0"/>
                  </a:solidFill>
                  <a:sym typeface="Wingdings"/>
                </a:rPr>
                <a:t></a:t>
              </a:r>
              <a:endParaRPr lang="en-US" sz="1600" dirty="0">
                <a:solidFill>
                  <a:srgbClr val="7030A0"/>
                </a:solidFill>
              </a:endParaRPr>
            </a:p>
          </p:txBody>
        </p:sp>
        <p:sp>
          <p:nvSpPr>
            <p:cNvPr id="39" name="TextBox 38"/>
            <p:cNvSpPr txBox="1">
              <a:spLocks noChangeAspect="1"/>
            </p:cNvSpPr>
            <p:nvPr/>
          </p:nvSpPr>
          <p:spPr>
            <a:xfrm>
              <a:off x="6451609" y="2421623"/>
              <a:ext cx="304801" cy="338554"/>
            </a:xfrm>
            <a:prstGeom prst="rect">
              <a:avLst/>
            </a:prstGeom>
            <a:noFill/>
          </p:spPr>
          <p:txBody>
            <a:bodyPr wrap="square" rtlCol="0">
              <a:spAutoFit/>
            </a:bodyPr>
            <a:lstStyle/>
            <a:p>
              <a:r>
                <a:rPr lang="en-US" sz="1600" dirty="0" smtClean="0">
                  <a:solidFill>
                    <a:schemeClr val="bg1">
                      <a:lumMod val="50000"/>
                    </a:schemeClr>
                  </a:solidFill>
                  <a:sym typeface="Wingdings"/>
                </a:rPr>
                <a:t></a:t>
              </a:r>
              <a:endParaRPr lang="en-US" sz="1600" dirty="0">
                <a:solidFill>
                  <a:schemeClr val="bg1">
                    <a:lumMod val="50000"/>
                  </a:schemeClr>
                </a:solidFill>
              </a:endParaRPr>
            </a:p>
          </p:txBody>
        </p:sp>
        <p:sp>
          <p:nvSpPr>
            <p:cNvPr id="40" name="Flowchart: Multidocument 39"/>
            <p:cNvSpPr/>
            <p:nvPr/>
          </p:nvSpPr>
          <p:spPr bwMode="auto">
            <a:xfrm>
              <a:off x="3505200" y="3361033"/>
              <a:ext cx="1371600" cy="1056519"/>
            </a:xfrm>
            <a:prstGeom prst="flowChartMultidocumen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41" name="Picture 2"/>
            <p:cNvPicPr>
              <a:picLocks noChangeAspect="1" noChangeArrowheads="1"/>
            </p:cNvPicPr>
            <p:nvPr/>
          </p:nvPicPr>
          <p:blipFill>
            <a:blip r:embed="rId3" cstate="print"/>
            <a:srcRect/>
            <a:stretch>
              <a:fillRect/>
            </a:stretch>
          </p:blipFill>
          <p:spPr bwMode="auto">
            <a:xfrm>
              <a:off x="1600201" y="3437285"/>
              <a:ext cx="990600" cy="1006324"/>
            </a:xfrm>
            <a:prstGeom prst="rect">
              <a:avLst/>
            </a:prstGeom>
            <a:noFill/>
            <a:ln w="9525">
              <a:noFill/>
              <a:miter lim="800000"/>
              <a:headEnd/>
              <a:tailEnd/>
            </a:ln>
            <a:effectLst/>
            <a:scene3d>
              <a:camera prst="orthographicFront">
                <a:rot lat="0" lon="11400000" rev="0"/>
              </a:camera>
              <a:lightRig rig="threePt" dir="t"/>
            </a:scene3d>
          </p:spPr>
        </p:pic>
        <p:cxnSp>
          <p:nvCxnSpPr>
            <p:cNvPr id="42" name="Straight Arrow Connector 41"/>
            <p:cNvCxnSpPr/>
            <p:nvPr/>
          </p:nvCxnSpPr>
          <p:spPr bwMode="auto">
            <a:xfrm>
              <a:off x="2590801" y="3958713"/>
              <a:ext cx="914399" cy="1588"/>
            </a:xfrm>
            <a:prstGeom prst="straightConnector1">
              <a:avLst/>
            </a:prstGeom>
            <a:no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flipV="1">
              <a:off x="4876800" y="3361033"/>
              <a:ext cx="762000" cy="76252"/>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4" name="Straight Arrow Connector 43"/>
            <p:cNvCxnSpPr/>
            <p:nvPr/>
          </p:nvCxnSpPr>
          <p:spPr bwMode="auto">
            <a:xfrm>
              <a:off x="4810767" y="4143181"/>
              <a:ext cx="828033" cy="665248"/>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5" name="Straight Arrow Connector 44"/>
            <p:cNvCxnSpPr/>
            <p:nvPr/>
          </p:nvCxnSpPr>
          <p:spPr bwMode="auto">
            <a:xfrm>
              <a:off x="4876800" y="3716515"/>
              <a:ext cx="2590800" cy="600856"/>
            </a:xfrm>
            <a:prstGeom prst="straightConnector1">
              <a:avLst/>
            </a:prstGeom>
            <a:noFill/>
            <a:ln w="57150" cap="flat" cmpd="sng" algn="ctr">
              <a:solidFill>
                <a:srgbClr val="C00000"/>
              </a:solidFill>
              <a:prstDash val="solid"/>
              <a:round/>
              <a:headEnd type="none" w="med" len="med"/>
              <a:tailEnd type="arrow" w="lg" len="lg"/>
            </a:ln>
            <a:effectLst/>
          </p:spPr>
        </p:cxnSp>
        <p:cxnSp>
          <p:nvCxnSpPr>
            <p:cNvPr id="46" name="Straight Arrow Connector 45"/>
            <p:cNvCxnSpPr/>
            <p:nvPr/>
          </p:nvCxnSpPr>
          <p:spPr bwMode="auto">
            <a:xfrm>
              <a:off x="4876800" y="4001675"/>
              <a:ext cx="1534169" cy="441934"/>
            </a:xfrm>
            <a:prstGeom prst="straightConnector1">
              <a:avLst/>
            </a:prstGeom>
            <a:noFill/>
            <a:ln w="57150" cap="flat" cmpd="sng" algn="ctr">
              <a:solidFill>
                <a:srgbClr val="C00000"/>
              </a:solidFill>
              <a:prstDash val="solid"/>
              <a:round/>
              <a:headEnd type="none" w="med" len="med"/>
              <a:tailEnd type="arrow" w="lg" len="lg"/>
            </a:ln>
            <a:effectLst/>
          </p:spPr>
        </p:cxn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Aspect-oriented design</a:t>
            </a:r>
            <a:endParaRPr lang="en-US" dirty="0"/>
          </a:p>
        </p:txBody>
      </p:sp>
      <p:sp>
        <p:nvSpPr>
          <p:cNvPr id="3" name="Content Placeholder 2"/>
          <p:cNvSpPr>
            <a:spLocks noGrp="1"/>
          </p:cNvSpPr>
          <p:nvPr>
            <p:ph idx="1"/>
          </p:nvPr>
        </p:nvSpPr>
        <p:spPr/>
        <p:txBody>
          <a:bodyPr/>
          <a:lstStyle/>
          <a:p>
            <a:r>
              <a:rPr lang="en-US" dirty="0" smtClean="0"/>
              <a:t>Much work on aspect-oriented design came from concerns expressed by </a:t>
            </a:r>
            <a:r>
              <a:rPr lang="en-US" dirty="0" err="1" smtClean="0"/>
              <a:t>Kiczales</a:t>
            </a:r>
            <a:r>
              <a:rPr lang="en-US" dirty="0" smtClean="0"/>
              <a:t> about conventional information hiding:  clients depend on some aspects of the underlying implementations in a broad variety of domains and situations</a:t>
            </a:r>
          </a:p>
          <a:p>
            <a:r>
              <a:rPr lang="en-US" dirty="0" smtClean="0"/>
              <a:t>What happens when the implementation strategy for a module depends on how it will be used?  Aren’t we supposed to separate policy from mechanism?</a:t>
            </a:r>
          </a:p>
          <a:p>
            <a:r>
              <a:rPr lang="en-US" dirty="0" smtClean="0"/>
              <a:t>Example: spreadsheet via many small windows?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52</a:t>
            </a:fld>
            <a:endParaRPr lang="en-US"/>
          </a:p>
        </p:txBody>
      </p:sp>
      <p:pic>
        <p:nvPicPr>
          <p:cNvPr id="6" name="Picture 2"/>
          <p:cNvPicPr>
            <a:picLocks noChangeAspect="1" noChangeArrowheads="1"/>
          </p:cNvPicPr>
          <p:nvPr/>
        </p:nvPicPr>
        <p:blipFill>
          <a:blip r:embed="rId3" cstate="print"/>
          <a:srcRect/>
          <a:stretch>
            <a:fillRect/>
          </a:stretch>
        </p:blipFill>
        <p:spPr bwMode="auto">
          <a:xfrm>
            <a:off x="2085975" y="5229225"/>
            <a:ext cx="4467225" cy="1171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Poor client performance often leads to…</a:t>
            </a:r>
            <a:endParaRPr lang="en-US" sz="3200" dirty="0"/>
          </a:p>
        </p:txBody>
      </p:sp>
      <p:sp>
        <p:nvSpPr>
          <p:cNvPr id="16" name="Text Placeholder 15"/>
          <p:cNvSpPr>
            <a:spLocks noGrp="1"/>
          </p:cNvSpPr>
          <p:nvPr>
            <p:ph type="body" idx="1"/>
          </p:nvPr>
        </p:nvSpPr>
        <p:spPr/>
        <p:txBody>
          <a:bodyPr/>
          <a:lstStyle/>
          <a:p>
            <a:r>
              <a:rPr lang="en-US" dirty="0" smtClean="0"/>
              <a:t>“hematomas of duplication”</a:t>
            </a:r>
            <a:endParaRPr lang="en-US" dirty="0"/>
          </a:p>
        </p:txBody>
      </p:sp>
      <p:sp>
        <p:nvSpPr>
          <p:cNvPr id="17" name="Text Placeholder 16"/>
          <p:cNvSpPr>
            <a:spLocks noGrp="1"/>
          </p:cNvSpPr>
          <p:nvPr>
            <p:ph type="body" sz="quarter" idx="3"/>
          </p:nvPr>
        </p:nvSpPr>
        <p:spPr/>
        <p:txBody>
          <a:bodyPr/>
          <a:lstStyle/>
          <a:p>
            <a:r>
              <a:rPr lang="en-US" smtClean="0"/>
              <a:t>“coding between the lines”</a:t>
            </a:r>
            <a:endParaRPr lang="en-US" dirty="0" smtClean="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42505562-23C7-4A8D-8914-047449EB20DB}" type="slidenum">
              <a:rPr lang="en-US" smtClean="0"/>
              <a:pPr/>
              <a:t>53</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09600" y="2286000"/>
            <a:ext cx="3048000" cy="1209675"/>
          </a:xfrm>
          <a:prstGeom prst="rect">
            <a:avLst/>
          </a:prstGeom>
          <a:noFill/>
          <a:ln w="9525">
            <a:noFill/>
            <a:miter lim="800000"/>
            <a:headEnd/>
            <a:tailEnd/>
          </a:ln>
          <a:effectLst/>
        </p:spPr>
      </p:pic>
      <p:pic>
        <p:nvPicPr>
          <p:cNvPr id="27" name="Picture 3"/>
          <p:cNvPicPr>
            <a:picLocks noChangeAspect="1" noChangeArrowheads="1"/>
          </p:cNvPicPr>
          <p:nvPr/>
        </p:nvPicPr>
        <p:blipFill>
          <a:blip r:embed="rId3" cstate="print"/>
          <a:srcRect/>
          <a:stretch>
            <a:fillRect/>
          </a:stretch>
        </p:blipFill>
        <p:spPr bwMode="auto">
          <a:xfrm>
            <a:off x="4953000" y="2286000"/>
            <a:ext cx="3048000" cy="1209675"/>
          </a:xfrm>
          <a:prstGeom prst="rect">
            <a:avLst/>
          </a:prstGeom>
          <a:noFill/>
          <a:ln w="9525">
            <a:noFill/>
            <a:miter lim="800000"/>
            <a:headEnd/>
            <a:tailEnd/>
          </a:ln>
          <a:effectLst/>
        </p:spPr>
      </p:pic>
      <p:sp>
        <p:nvSpPr>
          <p:cNvPr id="28" name="Rectangle 27"/>
          <p:cNvSpPr/>
          <p:nvPr/>
        </p:nvSpPr>
        <p:spPr bwMode="auto">
          <a:xfrm>
            <a:off x="2438400" y="2057400"/>
            <a:ext cx="1447800" cy="2133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a:off x="2286000" y="19812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a:off x="4648200" y="2133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Open implementation</a:t>
            </a:r>
            <a:endParaRPr lang="en-US" dirty="0"/>
          </a:p>
        </p:txBody>
      </p:sp>
      <p:sp>
        <p:nvSpPr>
          <p:cNvPr id="3" name="Content Placeholder 2"/>
          <p:cNvSpPr>
            <a:spLocks noGrp="1"/>
          </p:cNvSpPr>
          <p:nvPr>
            <p:ph idx="1"/>
          </p:nvPr>
        </p:nvSpPr>
        <p:spPr/>
        <p:txBody>
          <a:bodyPr/>
          <a:lstStyle/>
          <a:p>
            <a:r>
              <a:rPr lang="en-US" sz="2000" dirty="0" smtClean="0"/>
              <a:t>Decompose into base interface (the “real” operations) and the meta interface (the operations that let the client control aspects of the implementation)</a:t>
            </a:r>
          </a:p>
          <a:p>
            <a:r>
              <a:rPr lang="en-US" sz="2000" dirty="0" smtClean="0"/>
              <a:t>Arose from work in (roughly) reflection in the Meta-Object protocol (MOP) and led to the development of aspect-oriented programming</a:t>
            </a:r>
          </a:p>
        </p:txBody>
      </p:sp>
      <p:sp>
        <p:nvSpPr>
          <p:cNvPr id="5" name="Date Placeholder 4"/>
          <p:cNvSpPr>
            <a:spLocks noGrp="1"/>
          </p:cNvSpPr>
          <p:nvPr>
            <p:ph type="dt" sz="half" idx="10"/>
          </p:nvPr>
        </p:nvSpPr>
        <p:spPr/>
        <p:txBody>
          <a:bodyPr/>
          <a:lstStyle/>
          <a:p>
            <a:r>
              <a:rPr lang="en-US" smtClean="0"/>
              <a:t>UW CSE P504</a:t>
            </a:r>
            <a:endParaRPr lang="en-US"/>
          </a:p>
        </p:txBody>
      </p:sp>
      <p:sp>
        <p:nvSpPr>
          <p:cNvPr id="7" name="Slide Number Placeholder 6"/>
          <p:cNvSpPr>
            <a:spLocks noGrp="1"/>
          </p:cNvSpPr>
          <p:nvPr>
            <p:ph type="sldNum" sz="quarter" idx="12"/>
          </p:nvPr>
        </p:nvSpPr>
        <p:spPr/>
        <p:txBody>
          <a:bodyPr/>
          <a:lstStyle/>
          <a:p>
            <a:fld id="{492262E2-139E-4855-8399-6385C5FFB55F}" type="slidenum">
              <a:rPr lang="en-US" smtClean="0"/>
              <a:pPr/>
              <a:t>54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362200" y="3886200"/>
            <a:ext cx="4038600" cy="19332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675"/>
            <a:ext cx="7772400" cy="1143000"/>
          </a:xfrm>
        </p:spPr>
        <p:txBody>
          <a:bodyPr/>
          <a:lstStyle/>
          <a:p>
            <a:r>
              <a:rPr lang="en-US" dirty="0" smtClean="0"/>
              <a:t>Leap to aspect-oriented design</a:t>
            </a:r>
            <a:br>
              <a:rPr lang="en-US" dirty="0" smtClean="0"/>
            </a:br>
            <a:r>
              <a:rPr lang="en-US" sz="2400" dirty="0" smtClean="0"/>
              <a:t>Slides modified from </a:t>
            </a:r>
            <a:r>
              <a:rPr lang="en-US" sz="2400" dirty="0" err="1" smtClean="0"/>
              <a:t>Kiczales</a:t>
            </a:r>
            <a:endParaRPr lang="en-US" dirty="0"/>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55</a:t>
            </a:fld>
            <a:endParaRPr lang="en-US"/>
          </a:p>
        </p:txBody>
      </p:sp>
      <p:grpSp>
        <p:nvGrpSpPr>
          <p:cNvPr id="7" name="Group 51"/>
          <p:cNvGrpSpPr>
            <a:grpSpLocks/>
          </p:cNvGrpSpPr>
          <p:nvPr/>
        </p:nvGrpSpPr>
        <p:grpSpPr bwMode="auto">
          <a:xfrm>
            <a:off x="228600" y="1676400"/>
            <a:ext cx="1463675" cy="2949575"/>
            <a:chOff x="422" y="1056"/>
            <a:chExt cx="922" cy="1858"/>
          </a:xfrm>
        </p:grpSpPr>
        <p:sp>
          <p:nvSpPr>
            <p:cNvPr id="8" name="Rectangle 52"/>
            <p:cNvSpPr>
              <a:spLocks noChangeArrowheads="1"/>
            </p:cNvSpPr>
            <p:nvPr/>
          </p:nvSpPr>
          <p:spPr bwMode="auto">
            <a:xfrm>
              <a:off x="422" y="1056"/>
              <a:ext cx="501" cy="185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a:t>
              </a:r>
            </a:p>
            <a:p>
              <a:pPr algn="l"/>
              <a:r>
                <a:rPr lang="en-US" sz="100" b="1" u="sng" noProof="1">
                  <a:latin typeface="Courier New" pitchFamily="49" charset="0"/>
                </a:rPr>
                <a:t> * ====================================================================</a:t>
              </a:r>
            </a:p>
            <a:p>
              <a:pPr algn="l"/>
              <a:r>
                <a:rPr lang="en-US" sz="100" b="1" u="sng" noProof="1">
                  <a:latin typeface="Courier New" pitchFamily="49" charset="0"/>
                </a:rPr>
                <a:t> *</a:t>
              </a:r>
            </a:p>
            <a:p>
              <a:pPr algn="l"/>
              <a:r>
                <a:rPr lang="en-US" sz="100" b="1" u="sng" noProof="1">
                  <a:latin typeface="Courier New" pitchFamily="49" charset="0"/>
                </a:rPr>
                <a:t> * The Apache Software License, Version 1.1</a:t>
              </a:r>
            </a:p>
            <a:p>
              <a:pPr algn="l"/>
              <a:r>
                <a:rPr lang="en-US" sz="100" b="1" u="sng" noProof="1">
                  <a:latin typeface="Courier New" pitchFamily="49" charset="0"/>
                </a:rPr>
                <a:t> *</a:t>
              </a:r>
            </a:p>
            <a:p>
              <a:pPr algn="l"/>
              <a:r>
                <a:rPr lang="en-US" sz="100" b="1" u="sng" noProof="1">
                  <a:latin typeface="Courier New" pitchFamily="49" charset="0"/>
                </a:rPr>
                <a:t> * Copyright (c) 1999 The Apache Software Foundation.  All rights</a:t>
              </a:r>
            </a:p>
            <a:p>
              <a:pPr algn="l"/>
              <a:r>
                <a:rPr lang="en-US" sz="100" b="1" u="sng" noProof="1">
                  <a:latin typeface="Courier New" pitchFamily="49" charset="0"/>
                </a:rPr>
                <a:t> * reserved.</a:t>
              </a:r>
            </a:p>
            <a:p>
              <a:pPr algn="l"/>
              <a:r>
                <a:rPr lang="en-US" sz="100" b="1" u="sng" noProof="1">
                  <a:latin typeface="Courier New" pitchFamily="49" charset="0"/>
                </a:rPr>
                <a:t> *</a:t>
              </a:r>
            </a:p>
            <a:p>
              <a:pPr algn="l"/>
              <a:r>
                <a:rPr lang="en-US" sz="100" b="1" u="sng" noProof="1">
                  <a:latin typeface="Courier New" pitchFamily="49" charset="0"/>
                </a:rPr>
                <a:t> * Redistribution and use in source and binary forms, with or without</a:t>
              </a:r>
            </a:p>
            <a:p>
              <a:pPr algn="l"/>
              <a:r>
                <a:rPr lang="en-US" sz="100" b="1" u="sng" noProof="1">
                  <a:latin typeface="Courier New" pitchFamily="49" charset="0"/>
                </a:rPr>
                <a:t> * modification, are permitted provided that the following conditions</a:t>
              </a:r>
            </a:p>
            <a:p>
              <a:pPr algn="l"/>
              <a:r>
                <a:rPr lang="en-US" sz="100" b="1" u="sng" noProof="1">
                  <a:latin typeface="Courier New" pitchFamily="49" charset="0"/>
                </a:rPr>
                <a:t> * are met:</a:t>
              </a:r>
            </a:p>
            <a:p>
              <a:pPr algn="l"/>
              <a:r>
                <a:rPr lang="en-US" sz="100" b="1" u="sng" noProof="1">
                  <a:latin typeface="Courier New" pitchFamily="49" charset="0"/>
                </a:rPr>
                <a:t> *</a:t>
              </a:r>
            </a:p>
            <a:p>
              <a:pPr algn="l"/>
              <a:r>
                <a:rPr lang="en-US" sz="100" b="1" u="sng" noProof="1">
                  <a:latin typeface="Courier New" pitchFamily="49" charset="0"/>
                </a:rPr>
                <a:t> * 1. Redistributions of source code must retain the above copyright</a:t>
              </a:r>
            </a:p>
            <a:p>
              <a:pPr algn="l"/>
              <a:r>
                <a:rPr lang="en-US" sz="100" b="1" u="sng" noProof="1">
                  <a:latin typeface="Courier New" pitchFamily="49" charset="0"/>
                </a:rPr>
                <a:t> *    notice, this list of conditions and the following disclaimer.</a:t>
              </a:r>
            </a:p>
            <a:p>
              <a:pPr algn="l"/>
              <a:r>
                <a:rPr lang="en-US" sz="100" b="1" u="sng" noProof="1">
                  <a:latin typeface="Courier New" pitchFamily="49" charset="0"/>
                </a:rPr>
                <a:t> *</a:t>
              </a:r>
            </a:p>
            <a:p>
              <a:pPr algn="l"/>
              <a:r>
                <a:rPr lang="en-US" sz="100" b="1" u="sng" noProof="1">
                  <a:latin typeface="Courier New" pitchFamily="49" charset="0"/>
                </a:rPr>
                <a:t> * 2. Redistributions in binary form must reproduce the above copyright</a:t>
              </a:r>
            </a:p>
            <a:p>
              <a:pPr algn="l"/>
              <a:r>
                <a:rPr lang="en-US" sz="100" b="1" u="sng" noProof="1">
                  <a:latin typeface="Courier New" pitchFamily="49" charset="0"/>
                </a:rPr>
                <a:t> *    notice, this list of conditions and the following disclaimer in</a:t>
              </a:r>
            </a:p>
            <a:p>
              <a:pPr algn="l"/>
              <a:r>
                <a:rPr lang="en-US" sz="100" b="1" u="sng" noProof="1">
                  <a:latin typeface="Courier New" pitchFamily="49" charset="0"/>
                </a:rPr>
                <a:t> *    the documentation and/or other materials provided with the</a:t>
              </a:r>
            </a:p>
            <a:p>
              <a:pPr algn="l"/>
              <a:r>
                <a:rPr lang="en-US" sz="100" b="1" u="sng" noProof="1">
                  <a:latin typeface="Courier New" pitchFamily="49" charset="0"/>
                </a:rPr>
                <a:t> *    distribution.</a:t>
              </a:r>
            </a:p>
            <a:p>
              <a:pPr algn="l"/>
              <a:r>
                <a:rPr lang="en-US" sz="100" b="1" u="sng" noProof="1">
                  <a:latin typeface="Courier New" pitchFamily="49" charset="0"/>
                </a:rPr>
                <a:t> *</a:t>
              </a:r>
            </a:p>
            <a:p>
              <a:pPr algn="l"/>
              <a:r>
                <a:rPr lang="en-US" sz="100" b="1" u="sng" noProof="1">
                  <a:latin typeface="Courier New" pitchFamily="49" charset="0"/>
                </a:rPr>
                <a:t> * 3. The end-user documentation included with the redistribution, if</a:t>
              </a:r>
            </a:p>
            <a:p>
              <a:pPr algn="l"/>
              <a:r>
                <a:rPr lang="en-US" sz="100" b="1" u="sng" noProof="1">
                  <a:latin typeface="Courier New" pitchFamily="49" charset="0"/>
                </a:rPr>
                <a:t> *    any, must include the following acknowlegement:</a:t>
              </a:r>
            </a:p>
            <a:p>
              <a:pPr algn="l"/>
              <a:r>
                <a:rPr lang="en-US" sz="100" b="1" u="sng" noProof="1">
                  <a:latin typeface="Courier New" pitchFamily="49" charset="0"/>
                </a:rPr>
                <a:t> *       "This product includes software developed by the</a:t>
              </a:r>
            </a:p>
            <a:p>
              <a:pPr algn="l"/>
              <a:r>
                <a:rPr lang="en-US" sz="100" b="1" u="sng" noProof="1">
                  <a:latin typeface="Courier New" pitchFamily="49" charset="0"/>
                </a:rPr>
                <a:t> *        Apache Software Foundation (http://www.apache.org/)."</a:t>
              </a:r>
            </a:p>
            <a:p>
              <a:pPr algn="l"/>
              <a:r>
                <a:rPr lang="en-US" sz="100" b="1" u="sng" noProof="1">
                  <a:latin typeface="Courier New" pitchFamily="49" charset="0"/>
                </a:rPr>
                <a:t> *    Alternately, this acknowlegement may appear in the software</a:t>
              </a:r>
            </a:p>
            <a:p>
              <a:pPr algn="l"/>
              <a:r>
                <a:rPr lang="en-US" sz="100" b="1" u="sng" noProof="1">
                  <a:latin typeface="Courier New" pitchFamily="49" charset="0"/>
                </a:rPr>
                <a:t>itself,</a:t>
              </a:r>
            </a:p>
            <a:p>
              <a:pPr algn="l"/>
              <a:r>
                <a:rPr lang="en-US" sz="100" b="1" u="sng" noProof="1">
                  <a:latin typeface="Courier New" pitchFamily="49" charset="0"/>
                </a:rPr>
                <a:t> *    if and wherever such third-party acknowlegements normally appear.</a:t>
              </a:r>
            </a:p>
            <a:p>
              <a:pPr algn="l"/>
              <a:r>
                <a:rPr lang="en-US" sz="100" b="1" u="sng" noProof="1">
                  <a:latin typeface="Courier New" pitchFamily="49" charset="0"/>
                </a:rPr>
                <a:t> *</a:t>
              </a:r>
            </a:p>
            <a:p>
              <a:pPr algn="l"/>
              <a:r>
                <a:rPr lang="en-US" sz="100" b="1" u="sng" noProof="1">
                  <a:latin typeface="Courier New" pitchFamily="49" charset="0"/>
                </a:rPr>
                <a:t> * 4. The names "The Jakarta Project", "Tomcat", and "Apache Software</a:t>
              </a:r>
            </a:p>
            <a:p>
              <a:pPr algn="l"/>
              <a:r>
                <a:rPr lang="en-US" sz="100" b="1" u="sng" noProof="1">
                  <a:latin typeface="Courier New" pitchFamily="49" charset="0"/>
                </a:rPr>
                <a:t> *    Foundation" must not be used to endorse or promote products</a:t>
              </a:r>
            </a:p>
            <a:p>
              <a:pPr algn="l"/>
              <a:r>
                <a:rPr lang="en-US" sz="100" b="1" u="sng" noProof="1">
                  <a:latin typeface="Courier New" pitchFamily="49" charset="0"/>
                </a:rPr>
                <a:t>derived</a:t>
              </a:r>
            </a:p>
            <a:p>
              <a:pPr algn="l"/>
              <a:r>
                <a:rPr lang="en-US" sz="100" b="1" u="sng" noProof="1">
                  <a:latin typeface="Courier New" pitchFamily="49" charset="0"/>
                </a:rPr>
                <a:t> *    from this software without prior written permission. For written</a:t>
              </a:r>
            </a:p>
            <a:p>
              <a:pPr algn="l"/>
              <a:r>
                <a:rPr lang="en-US" sz="100" b="1" u="sng" noProof="1">
                  <a:latin typeface="Courier New" pitchFamily="49" charset="0"/>
                </a:rPr>
                <a:t> *    permission, please contact apache@apache.org.</a:t>
              </a:r>
            </a:p>
            <a:p>
              <a:pPr algn="l"/>
              <a:r>
                <a:rPr lang="en-US" sz="100" b="1" u="sng" noProof="1">
                  <a:latin typeface="Courier New" pitchFamily="49" charset="0"/>
                </a:rPr>
                <a:t> *</a:t>
              </a:r>
            </a:p>
            <a:p>
              <a:pPr algn="l"/>
              <a:r>
                <a:rPr lang="en-US" sz="100" b="1" u="sng" noProof="1">
                  <a:latin typeface="Courier New" pitchFamily="49" charset="0"/>
                </a:rPr>
                <a:t> * 5. Products derived from this software may not be called "Apache"</a:t>
              </a:r>
            </a:p>
            <a:p>
              <a:pPr algn="l"/>
              <a:r>
                <a:rPr lang="en-US" sz="100" b="1" u="sng" noProof="1">
                  <a:latin typeface="Courier New" pitchFamily="49" charset="0"/>
                </a:rPr>
                <a:t> *    nor may "Apache" appear in their names without prior written</a:t>
              </a:r>
            </a:p>
            <a:p>
              <a:pPr algn="l"/>
              <a:r>
                <a:rPr lang="en-US" sz="100" b="1" u="sng" noProof="1">
                  <a:latin typeface="Courier New" pitchFamily="49" charset="0"/>
                </a:rPr>
                <a:t> *    permission of the Apache Group.</a:t>
              </a:r>
            </a:p>
            <a:p>
              <a:pPr algn="l"/>
              <a:r>
                <a:rPr lang="en-US" sz="100" b="1" u="sng" noProof="1">
                  <a:latin typeface="Courier New" pitchFamily="49" charset="0"/>
                </a:rPr>
                <a:t> *</a:t>
              </a:r>
            </a:p>
            <a:p>
              <a:pPr algn="l"/>
              <a:r>
                <a:rPr lang="en-US" sz="100" b="1" u="sng" noProof="1">
                  <a:latin typeface="Courier New" pitchFamily="49" charset="0"/>
                </a:rPr>
                <a:t> * THIS SOFTWARE IS PROVIDED ``AS IS'' AND ANY EXPRESSED OR IMPLIED</a:t>
              </a:r>
            </a:p>
            <a:p>
              <a:pPr algn="l"/>
              <a:r>
                <a:rPr lang="en-US" sz="100" u="sng" noProof="1">
                  <a:latin typeface="Courier New" pitchFamily="49" charset="0"/>
                </a:rPr>
                <a:t> * WARRANTIES, INCLUDING, BUT NOT LIMITED TO, THE IMPLIED WARRANTIES</a:t>
              </a:r>
            </a:p>
            <a:p>
              <a:pPr algn="l"/>
              <a:r>
                <a:rPr lang="en-US" sz="100" u="sng" noProof="1">
                  <a:latin typeface="Courier New" pitchFamily="49" charset="0"/>
                </a:rPr>
                <a:t> * OF MERCHANTABILITY AND FITNESS FOR A PARTICULAR PURPOSE ARE</a:t>
              </a:r>
            </a:p>
            <a:p>
              <a:pPr algn="l"/>
              <a:r>
                <a:rPr lang="en-US" sz="100" u="sng" noProof="1">
                  <a:latin typeface="Courier New" pitchFamily="49" charset="0"/>
                </a:rPr>
                <a:t> * DISCLAIMED.  IN NO EVENT SHALL THE APACHE SOFTWARE FOUNDATION OR</a:t>
              </a:r>
            </a:p>
            <a:p>
              <a:pPr algn="l"/>
              <a:r>
                <a:rPr lang="en-US" sz="100" u="sng" noProof="1">
                  <a:latin typeface="Courier New" pitchFamily="49" charset="0"/>
                </a:rPr>
                <a:t> * ITS CONTRIBUTORS BE LIABLE FOR ANY DIRECT, INDIRECT, INCIDENTAL,</a:t>
              </a:r>
            </a:p>
            <a:p>
              <a:pPr algn="l"/>
              <a:r>
                <a:rPr lang="en-US" sz="100" u="sng" noProof="1">
                  <a:latin typeface="Courier New" pitchFamily="49" charset="0"/>
                </a:rPr>
                <a:t> * SPECIAL, EXEMPLARY, OR CONSEQUENTIAL DAMAGES (INCLUDING, BUT NOT</a:t>
              </a:r>
            </a:p>
            <a:p>
              <a:pPr algn="l"/>
              <a:r>
                <a:rPr lang="en-US" sz="100" u="sng" noProof="1">
                  <a:latin typeface="Courier New" pitchFamily="49" charset="0"/>
                </a:rPr>
                <a:t> * LIMITED TO, PROCUREMENT OF SUBSTITUTE GOODS OR SERVICES; LOSS OF</a:t>
              </a:r>
            </a:p>
            <a:p>
              <a:pPr algn="l"/>
              <a:r>
                <a:rPr lang="en-US" sz="100" u="sng" noProof="1">
                  <a:latin typeface="Courier New" pitchFamily="49" charset="0"/>
                </a:rPr>
                <a:t> * USE, DATA, OR PROFITS; OR BUSINESS INTERRUPTION) HOWEVER CAUSED AND</a:t>
              </a:r>
            </a:p>
            <a:p>
              <a:pPr algn="l"/>
              <a:r>
                <a:rPr lang="en-US" sz="100" u="sng" noProof="1">
                  <a:latin typeface="Courier New" pitchFamily="49" charset="0"/>
                </a:rPr>
                <a:t> * ON ANY THEORY OF LIABILITY, WHETHER IN CONTRACT, STRICT LIABILITY,</a:t>
              </a:r>
            </a:p>
            <a:p>
              <a:pPr algn="l"/>
              <a:r>
                <a:rPr lang="en-US" sz="100" u="sng" noProof="1">
                  <a:latin typeface="Courier New" pitchFamily="49" charset="0"/>
                </a:rPr>
                <a:t> * OR TORT (INCLUDING NEGLIGENCE OR OTHERWISE) ARISING IN ANY WAY OUT</a:t>
              </a:r>
            </a:p>
            <a:p>
              <a:pPr algn="l"/>
              <a:r>
                <a:rPr lang="en-US" sz="100" u="sng" noProof="1">
                  <a:latin typeface="Courier New" pitchFamily="49" charset="0"/>
                </a:rPr>
                <a:t> * OF THE USE OF THIS SOFTWARE, EVEN IF ADVISED OF THE POSSIBILITY OF</a:t>
              </a:r>
            </a:p>
            <a:p>
              <a:pPr algn="l"/>
              <a:r>
                <a:rPr lang="en-US" sz="100" u="sng" noProof="1">
                  <a:latin typeface="Courier New" pitchFamily="49" charset="0"/>
                </a:rPr>
                <a:t> * SUCH DAMAGE.</a:t>
              </a:r>
            </a:p>
            <a:p>
              <a:pPr algn="l"/>
              <a:r>
                <a:rPr lang="en-US" sz="100" u="sng" noProof="1">
                  <a:latin typeface="Courier New" pitchFamily="49" charset="0"/>
                </a:rPr>
                <a:t> * ====================================================================</a:t>
              </a:r>
            </a:p>
            <a:p>
              <a:pPr algn="l"/>
              <a:r>
                <a:rPr lang="en-US" sz="100" b="1" u="sng" noProof="1">
                  <a:latin typeface="Courier New" pitchFamily="49" charset="0"/>
                </a:rPr>
                <a:t> *</a:t>
              </a:r>
            </a:p>
            <a:p>
              <a:pPr algn="l"/>
              <a:r>
                <a:rPr lang="en-US" sz="100" b="1" u="sng" noProof="1">
                  <a:latin typeface="Courier New" pitchFamily="49" charset="0"/>
                </a:rPr>
                <a:t> * This software consists of voluntary contributions made by many</a:t>
              </a:r>
            </a:p>
            <a:p>
              <a:pPr algn="l"/>
              <a:r>
                <a:rPr lang="en-US" sz="100" b="1" u="sng" noProof="1">
                  <a:latin typeface="Courier New" pitchFamily="49" charset="0"/>
                </a:rPr>
                <a:t> * individuals on behalf of the Apache Software Foundation.  For more</a:t>
              </a:r>
            </a:p>
            <a:p>
              <a:pPr algn="l"/>
              <a:r>
                <a:rPr lang="en-US" sz="100" b="1" u="sng" noProof="1">
                  <a:latin typeface="Courier New" pitchFamily="49" charset="0"/>
                </a:rPr>
                <a:t> * information on the Apache Software Foundation, please see</a:t>
              </a:r>
            </a:p>
            <a:p>
              <a:pPr algn="l"/>
              <a:r>
                <a:rPr lang="en-US" sz="100" b="1" u="sng" noProof="1">
                  <a:latin typeface="Courier New" pitchFamily="49" charset="0"/>
                </a:rPr>
                <a:t> * &lt;http://www.apache.org/&gt;.</a:t>
              </a:r>
            </a:p>
            <a:p>
              <a:pPr algn="l"/>
              <a:r>
                <a:rPr lang="en-US" sz="100" b="1" u="sng" noProof="1">
                  <a:latin typeface="Courier New" pitchFamily="49" charset="0"/>
                </a:rPr>
                <a:t> *</a:t>
              </a:r>
            </a:p>
            <a:p>
              <a:pPr algn="l"/>
              <a:r>
                <a:rPr lang="en-US" sz="100" b="1" u="sng" noProof="1">
                  <a:latin typeface="Courier New" pitchFamily="49" charset="0"/>
                </a:rPr>
                <a:t> * [Additional notices, if required by prior licensing conditions]</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package org.apache.tomcat.session;</a:t>
              </a:r>
            </a:p>
            <a:p>
              <a:pPr algn="l"/>
              <a:endParaRPr lang="en-US" sz="100" b="1" u="sng" noProof="1">
                <a:latin typeface="Courier New" pitchFamily="49" charset="0"/>
              </a:endParaRPr>
            </a:p>
            <a:p>
              <a:pPr algn="l"/>
              <a:r>
                <a:rPr lang="en-US" sz="100" b="1" u="sng" noProof="1">
                  <a:latin typeface="Courier New" pitchFamily="49" charset="0"/>
                </a:rPr>
                <a:t>import org.apache.tomcat.core.*;</a:t>
              </a:r>
            </a:p>
            <a:p>
              <a:pPr algn="l"/>
              <a:r>
                <a:rPr lang="en-US" sz="100" b="1" u="sng" noProof="1">
                  <a:latin typeface="Courier New" pitchFamily="49" charset="0"/>
                </a:rPr>
                <a:t>import org.apache.tomcat.util.StringManager;</a:t>
              </a:r>
            </a:p>
            <a:p>
              <a:pPr algn="l"/>
              <a:r>
                <a:rPr lang="en-US" sz="100" b="1" u="sng" noProof="1">
                  <a:latin typeface="Courier New" pitchFamily="49" charset="0"/>
                </a:rPr>
                <a:t>import java.io.*;</a:t>
              </a:r>
            </a:p>
            <a:p>
              <a:pPr algn="l"/>
              <a:r>
                <a:rPr lang="en-US" sz="100" b="1" u="sng" noProof="1">
                  <a:latin typeface="Courier New" pitchFamily="49" charset="0"/>
                </a:rPr>
                <a:t>import java.net.*;</a:t>
              </a:r>
            </a:p>
            <a:p>
              <a:pPr algn="l"/>
              <a:r>
                <a:rPr lang="en-US" sz="100" b="1" u="sng" noProof="1">
                  <a:latin typeface="Courier New" pitchFamily="49" charset="0"/>
                </a:rPr>
                <a:t>import java.util.*;</a:t>
              </a:r>
            </a:p>
            <a:p>
              <a:pPr algn="l"/>
              <a:r>
                <a:rPr lang="en-US" sz="100" b="1" u="sng" noProof="1">
                  <a:latin typeface="Courier New" pitchFamily="49" charset="0"/>
                </a:rPr>
                <a:t>import javax.servlet.*;</a:t>
              </a:r>
            </a:p>
            <a:p>
              <a:pPr algn="l"/>
              <a:r>
                <a:rPr lang="en-US" sz="100" b="1" u="sng" noProof="1">
                  <a:latin typeface="Courier New" pitchFamily="49" charset="0"/>
                </a:rPr>
                <a:t>import javax.servlet.http.*;</a:t>
              </a: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Core implementation of an application level session</a:t>
              </a:r>
            </a:p>
            <a:p>
              <a:pPr algn="l"/>
              <a:r>
                <a:rPr lang="en-US" sz="100" b="1" u="sng" noProof="1">
                  <a:latin typeface="Courier New" pitchFamily="49" charset="0"/>
                </a:rPr>
                <a:t> *</a:t>
              </a:r>
            </a:p>
            <a:p>
              <a:pPr algn="l"/>
              <a:r>
                <a:rPr lang="en-US" sz="100" b="1" u="sng" noProof="1">
                  <a:latin typeface="Courier New" pitchFamily="49" charset="0"/>
                </a:rPr>
                <a:t> * @author James Duncan Davidson [duncan@eng.sun.com]</a:t>
              </a:r>
            </a:p>
            <a:p>
              <a:pPr algn="l"/>
              <a:r>
                <a:rPr lang="en-US" sz="100" b="1" u="sng" noProof="1">
                  <a:latin typeface="Courier New" pitchFamily="49" charset="0"/>
                </a:rPr>
                <a:t> * @author Jason Hunter [jch@eng.sun.com]</a:t>
              </a:r>
            </a:p>
            <a:p>
              <a:pPr algn="l"/>
              <a:r>
                <a:rPr lang="en-US" sz="100" b="1" u="sng" noProof="1">
                  <a:latin typeface="Courier New" pitchFamily="49" charset="0"/>
                </a:rPr>
                <a:t> * @author James Todd [gonzo@eng.sun.com]</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public class ApplicationSession implements HttpSession {</a:t>
              </a:r>
            </a:p>
            <a:p>
              <a:pPr algn="l"/>
              <a:endParaRPr lang="en-US" sz="100" b="1" u="sng" noProof="1">
                <a:latin typeface="Courier New" pitchFamily="49" charset="0"/>
              </a:endParaRP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r>
                <a:rPr lang="en-US" sz="100" b="1" u="sng" noProof="1">
                  <a:latin typeface="Courier New" pitchFamily="49" charset="0"/>
                </a:rPr>
                <a:t>    private Hashtable values = new Hashtable();</a:t>
              </a:r>
            </a:p>
            <a:p>
              <a:pPr algn="l"/>
              <a:r>
                <a:rPr lang="en-US" sz="100" b="1" u="sng" noProof="1">
                  <a:latin typeface="Courier New" pitchFamily="49" charset="0"/>
                </a:rPr>
                <a:t>    private String id;</a:t>
              </a:r>
            </a:p>
            <a:p>
              <a:pPr algn="l"/>
              <a:r>
                <a:rPr lang="en-US" sz="100" b="1" u="sng" noProof="1">
                  <a:latin typeface="Courier New" pitchFamily="49" charset="0"/>
                </a:rPr>
                <a:t>    private ServerSession serverSession;</a:t>
              </a:r>
            </a:p>
            <a:p>
              <a:pPr algn="l"/>
              <a:r>
                <a:rPr lang="en-US" sz="100" b="1" u="sng" noProof="1">
                  <a:latin typeface="Courier New" pitchFamily="49" charset="0"/>
                </a:rPr>
                <a:t>    private Context context;</a:t>
              </a:r>
            </a:p>
            <a:p>
              <a:pPr algn="l"/>
              <a:r>
                <a:rPr lang="en-US" sz="100" b="1" u="sng" noProof="1">
                  <a:latin typeface="Courier New" pitchFamily="49" charset="0"/>
                </a:rPr>
                <a:t>    private long creationTime = System.currentTimeMillis();;</a:t>
              </a:r>
            </a:p>
            <a:p>
              <a:pPr algn="l"/>
              <a:r>
                <a:rPr lang="en-US" sz="100" b="1" u="sng" noProof="1">
                  <a:latin typeface="Courier New" pitchFamily="49" charset="0"/>
                </a:rPr>
                <a:t>    private long thisAccessTime = creationTime;</a:t>
              </a:r>
            </a:p>
            <a:p>
              <a:pPr algn="l"/>
              <a:r>
                <a:rPr lang="en-US" sz="100" b="1" u="sng" noProof="1">
                  <a:solidFill>
                    <a:schemeClr val="folHlink"/>
                  </a:solidFill>
                  <a:latin typeface="Courier New" pitchFamily="49" charset="0"/>
                </a:rPr>
                <a:t>    private long lastAccessed = creationTime;</a:t>
              </a:r>
            </a:p>
            <a:p>
              <a:pPr algn="l"/>
              <a:r>
                <a:rPr lang="en-US" sz="100" b="1" u="sng" noProof="1">
                  <a:solidFill>
                    <a:schemeClr val="folHlink"/>
                  </a:solidFill>
                  <a:latin typeface="Courier New" pitchFamily="49" charset="0"/>
                </a:rPr>
                <a:t>    private int inactiveInterval = -1;</a:t>
              </a:r>
            </a:p>
            <a:p>
              <a:pPr algn="l"/>
              <a:r>
                <a:rPr lang="en-US" sz="100" b="1" u="sng" noProof="1">
                  <a:latin typeface="Courier New" pitchFamily="49" charset="0"/>
                </a:rPr>
                <a:t>    private boolean valid = true;</a:t>
              </a:r>
            </a:p>
            <a:p>
              <a:pPr algn="l"/>
              <a:endParaRPr lang="en-US" sz="100" b="1" u="sng" noProof="1">
                <a:latin typeface="Courier New" pitchFamily="49" charset="0"/>
              </a:endParaRPr>
            </a:p>
            <a:p>
              <a:pPr algn="l"/>
              <a:r>
                <a:rPr lang="en-US" sz="100" b="1" u="sng" noProof="1">
                  <a:latin typeface="Courier New" pitchFamily="49" charset="0"/>
                </a:rPr>
                <a:t>    ApplicationSession(String id, ServerSession serverSession,</a:t>
              </a:r>
            </a:p>
            <a:p>
              <a:pPr algn="l"/>
              <a:r>
                <a:rPr lang="en-US" sz="100" b="1" u="sng" noProof="1">
                  <a:latin typeface="Courier New" pitchFamily="49" charset="0"/>
                </a:rPr>
                <a:t>        Context context) {</a:t>
              </a:r>
            </a:p>
            <a:p>
              <a:pPr algn="l"/>
              <a:r>
                <a:rPr lang="en-US" sz="100" b="1" u="sng" noProof="1">
                  <a:latin typeface="Courier New" pitchFamily="49" charset="0"/>
                </a:rPr>
                <a:t>        this.serverSession = serverSession;</a:t>
              </a:r>
            </a:p>
            <a:p>
              <a:pPr algn="l"/>
              <a:r>
                <a:rPr lang="en-US" sz="100" b="1" u="sng" noProof="1">
                  <a:latin typeface="Courier New" pitchFamily="49" charset="0"/>
                </a:rPr>
                <a:t>        this.context = context;</a:t>
              </a:r>
            </a:p>
            <a:p>
              <a:pPr algn="l"/>
              <a:r>
                <a:rPr lang="en-US" sz="100" b="1" u="sng" noProof="1">
                  <a:latin typeface="Courier New" pitchFamily="49" charset="0"/>
                </a:rPr>
                <a:t>        this.id = id;</a:t>
              </a:r>
            </a:p>
            <a:p>
              <a:pPr algn="l"/>
              <a:endParaRPr lang="en-US" sz="100" b="1" u="sng" noProof="1">
                <a:latin typeface="Courier New" pitchFamily="49" charset="0"/>
              </a:endParaRPr>
            </a:p>
            <a:p>
              <a:pPr algn="l"/>
              <a:r>
                <a:rPr lang="en-US" sz="100" b="1" u="sng" noProof="1">
                  <a:latin typeface="Courier New" pitchFamily="49" charset="0"/>
                </a:rPr>
                <a:t>        this.inactiveInterval = context.getSessionTimeOut();</a:t>
              </a:r>
            </a:p>
            <a:p>
              <a:pPr algn="l"/>
              <a:endParaRPr lang="en-US" sz="100" b="1" u="sng" noProof="1">
                <a:latin typeface="Courier New" pitchFamily="49" charset="0"/>
              </a:endParaRPr>
            </a:p>
            <a:p>
              <a:pPr algn="l"/>
              <a:r>
                <a:rPr lang="en-US" sz="100" b="1" u="sng" noProof="1">
                  <a:latin typeface="Courier New" pitchFamily="49" charset="0"/>
                </a:rPr>
                <a:t>        if (this.inactiveInterval != -1) {</a:t>
              </a:r>
            </a:p>
            <a:p>
              <a:pPr algn="l"/>
              <a:r>
                <a:rPr lang="en-US" sz="100" b="1" u="sng" noProof="1">
                  <a:latin typeface="Courier New" pitchFamily="49" charset="0"/>
                </a:rPr>
                <a:t>            this.inactiveInterval *= 60;</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ServerSession getServerSession() {</a:t>
              </a:r>
            </a:p>
            <a:p>
              <a:pPr algn="l"/>
              <a:r>
                <a:rPr lang="en-US" sz="100" b="1" u="sng" noProof="1">
                  <a:latin typeface="Courier New" pitchFamily="49" charset="0"/>
                </a:rPr>
                <a:t>        return serverSession;</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Called by context when request comes in so that accesses and</a:t>
              </a:r>
            </a:p>
            <a:p>
              <a:pPr algn="l"/>
              <a:r>
                <a:rPr lang="en-US" sz="100" b="1" u="sng" noProof="1">
                  <a:latin typeface="Courier New" pitchFamily="49" charset="0"/>
                </a:rPr>
                <a:t>     * inactivities can be dealt with accordingly.</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solidFill>
                    <a:schemeClr val="folHlink"/>
                  </a:solidFill>
                  <a:latin typeface="Courier New" pitchFamily="49" charset="0"/>
                </a:rPr>
                <a:t>    void accessed() {</a:t>
              </a:r>
            </a:p>
            <a:p>
              <a:pPr algn="l"/>
              <a:r>
                <a:rPr lang="en-US" sz="100" b="1" u="sng" noProof="1">
                  <a:solidFill>
                    <a:schemeClr val="folHlink"/>
                  </a:solidFill>
                  <a:latin typeface="Courier New" pitchFamily="49" charset="0"/>
                </a:rPr>
                <a:t>        // set last accessed to thisAccessTime as it will be left over</a:t>
              </a:r>
            </a:p>
            <a:p>
              <a:pPr algn="l"/>
              <a:r>
                <a:rPr lang="en-US" sz="100" b="1" u="sng" noProof="1">
                  <a:solidFill>
                    <a:schemeClr val="folHlink"/>
                  </a:solidFill>
                  <a:latin typeface="Courier New" pitchFamily="49" charset="0"/>
                </a:rPr>
                <a:t>        // from the previous access</a:t>
              </a:r>
            </a:p>
            <a:p>
              <a:pPr algn="l"/>
              <a:r>
                <a:rPr lang="en-US" sz="100" b="1" u="sng" noProof="1">
                  <a:solidFill>
                    <a:schemeClr val="folHlink"/>
                  </a:solidFill>
                  <a:latin typeface="Courier New" pitchFamily="49" charset="0"/>
                </a:rPr>
                <a:t>        lastAccessed = thisAccessTime;</a:t>
              </a:r>
            </a:p>
            <a:p>
              <a:pPr algn="l"/>
              <a:r>
                <a:rPr lang="en-US" sz="100" b="1" u="sng" noProof="1">
                  <a:solidFill>
                    <a:schemeClr val="folHlink"/>
                  </a:solidFill>
                  <a:latin typeface="Courier New" pitchFamily="49" charset="0"/>
                </a:rPr>
                <a:t>        thisAccessTime = System.currentTimeMillis();</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validate();</a:t>
              </a: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void validate() {</a:t>
              </a:r>
            </a:p>
            <a:p>
              <a:pPr algn="l"/>
              <a:r>
                <a:rPr lang="en-US" sz="100" b="1" u="sng" noProof="1">
                  <a:solidFill>
                    <a:schemeClr val="folHlink"/>
                  </a:solidFill>
                  <a:latin typeface="Courier New" pitchFamily="49" charset="0"/>
                </a:rPr>
                <a:t>        // if we have an inactive interval, check to see if we've exceeded it</a:t>
              </a:r>
            </a:p>
            <a:p>
              <a:pPr algn="l"/>
              <a:r>
                <a:rPr lang="en-US" sz="100" b="1" u="sng" noProof="1">
                  <a:solidFill>
                    <a:schemeClr val="folHlink"/>
                  </a:solidFill>
                  <a:latin typeface="Courier New" pitchFamily="49" charset="0"/>
                </a:rPr>
                <a:t>        if (inactiveInterval != -1) {</a:t>
              </a:r>
            </a:p>
            <a:p>
              <a:pPr algn="l"/>
              <a:r>
                <a:rPr lang="en-US" sz="100" b="1" u="sng" noProof="1">
                  <a:solidFill>
                    <a:schemeClr val="folHlink"/>
                  </a:solidFill>
                  <a:latin typeface="Courier New" pitchFamily="49" charset="0"/>
                </a:rPr>
                <a:t>            int thisInterval =</a:t>
              </a:r>
            </a:p>
            <a:p>
              <a:pPr algn="l"/>
              <a:r>
                <a:rPr lang="en-US" sz="100" b="1" u="sng" noProof="1">
                  <a:solidFill>
                    <a:schemeClr val="folHlink"/>
                  </a:solidFill>
                  <a:latin typeface="Courier New" pitchFamily="49" charset="0"/>
                </a:rPr>
                <a:t>                (int)(System.currentTimeMillis() - lastAccessed) / 1000;</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if (thisInterval &gt; inactiveInterval) {</a:t>
              </a:r>
            </a:p>
            <a:p>
              <a:pPr algn="l"/>
              <a:r>
                <a:rPr lang="en-US" sz="100" b="1" u="sng" noProof="1">
                  <a:solidFill>
                    <a:schemeClr val="folHlink"/>
                  </a:solidFill>
                  <a:latin typeface="Courier New" pitchFamily="49" charset="0"/>
                </a:rPr>
                <a:t>                invalidate();</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 HTTP SESSION IMPLEMENTATION METHODS</a:t>
              </a:r>
            </a:p>
            <a:p>
              <a:pPr algn="l"/>
              <a:r>
                <a:rPr lang="en-US" sz="100" b="1" u="sng" noProof="1">
                  <a:latin typeface="Courier New" pitchFamily="49" charset="0"/>
                </a:rPr>
                <a:t>    </a:t>
              </a:r>
            </a:p>
            <a:p>
              <a:pPr algn="l"/>
              <a:r>
                <a:rPr lang="en-US" sz="100" b="1" u="sng" noProof="1">
                  <a:latin typeface="Courier New" pitchFamily="49" charset="0"/>
                </a:rPr>
                <a:t>    public String getId() {</a:t>
              </a:r>
            </a:p>
            <a:p>
              <a:pPr algn="l"/>
              <a:r>
                <a:rPr lang="en-US" sz="100" b="1" u="sng" noProof="1">
                  <a:latin typeface="Courier New" pitchFamily="49" charset="0"/>
                </a:rPr>
                <a:t>        if (valid) {</a:t>
              </a:r>
            </a:p>
            <a:p>
              <a:pPr algn="l"/>
              <a:r>
                <a:rPr lang="en-US" sz="100" b="1" u="sng" noProof="1">
                  <a:latin typeface="Courier New" pitchFamily="49" charset="0"/>
                </a:rPr>
                <a:t>            return id;</a:t>
              </a:r>
            </a:p>
            <a:p>
              <a:pPr algn="l"/>
              <a:r>
                <a:rPr lang="en-US" sz="100" b="1" u="sng" noProof="1">
                  <a:latin typeface="Courier New" pitchFamily="49" charset="0"/>
                </a:rPr>
                <a:t>        } else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long getCreationTime() {</a:t>
              </a:r>
            </a:p>
            <a:p>
              <a:pPr algn="l"/>
              <a:r>
                <a:rPr lang="en-US" sz="100" b="1" u="sng" noProof="1">
                  <a:latin typeface="Courier New" pitchFamily="49" charset="0"/>
                </a:rPr>
                <a:t>        if (valid) {</a:t>
              </a:r>
            </a:p>
            <a:p>
              <a:pPr algn="l"/>
              <a:r>
                <a:rPr lang="en-US" sz="100" b="1" u="sng" noProof="1">
                  <a:latin typeface="Courier New" pitchFamily="49" charset="0"/>
                </a:rPr>
                <a:t>            return creationTime;</a:t>
              </a:r>
            </a:p>
            <a:p>
              <a:pPr algn="l"/>
              <a:r>
                <a:rPr lang="en-US" sz="100" b="1" u="sng" noProof="1">
                  <a:latin typeface="Courier New" pitchFamily="49" charset="0"/>
                </a:rPr>
                <a:t>        } else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HttpSessionContext getSessionContext() {</a:t>
              </a:r>
            </a:p>
            <a:p>
              <a:pPr algn="l"/>
              <a:r>
                <a:rPr lang="en-US" sz="100" b="1" u="sng" noProof="1">
                  <a:latin typeface="Courier New" pitchFamily="49" charset="0"/>
                </a:rPr>
                <a:t>        return new SessionContextImpl();</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solidFill>
                    <a:schemeClr val="folHlink"/>
                  </a:solidFill>
                  <a:latin typeface="Courier New" pitchFamily="49" charset="0"/>
                </a:rPr>
                <a:t>    public long getLastAccessedTime() {</a:t>
              </a:r>
            </a:p>
            <a:p>
              <a:pPr algn="l"/>
              <a:r>
                <a:rPr lang="en-US" sz="100" b="1" u="sng" noProof="1">
                  <a:solidFill>
                    <a:schemeClr val="folHlink"/>
                  </a:solidFill>
                  <a:latin typeface="Courier New" pitchFamily="49" charset="0"/>
                </a:rPr>
                <a:t>        if (valid) {</a:t>
              </a:r>
            </a:p>
            <a:p>
              <a:pPr algn="l"/>
              <a:r>
                <a:rPr lang="en-US" sz="100" b="1" u="sng" noProof="1">
                  <a:solidFill>
                    <a:schemeClr val="folHlink"/>
                  </a:solidFill>
                  <a:latin typeface="Courier New" pitchFamily="49" charset="0"/>
                </a:rPr>
                <a:t>            return lastAccessed;</a:t>
              </a:r>
            </a:p>
            <a:p>
              <a:pPr algn="l"/>
              <a:r>
                <a:rPr lang="en-US" sz="100" b="1" u="sng" noProof="1">
                  <a:solidFill>
                    <a:schemeClr val="folHlink"/>
                  </a:solidFill>
                  <a:latin typeface="Courier New" pitchFamily="49" charset="0"/>
                </a:rPr>
                <a:t>        } else {</a:t>
              </a:r>
            </a:p>
            <a:p>
              <a:pPr algn="l"/>
              <a:r>
                <a:rPr lang="en-US" sz="100" b="1" u="sng" noProof="1">
                  <a:solidFill>
                    <a:schemeClr val="folHlink"/>
                  </a:solidFill>
                  <a:latin typeface="Courier New" pitchFamily="49" charset="0"/>
                </a:rPr>
                <a:t>            String msg = sm.getString("applicationSession.session.ise");</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throw new IllegalStateException(msg);</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r>
                <a:rPr lang="en-US" sz="100" b="1" u="sng" noProof="1">
                  <a:latin typeface="Courier New" pitchFamily="49" charset="0"/>
                </a:rPr>
                <a:t>    </a:t>
              </a:r>
            </a:p>
          </p:txBody>
        </p:sp>
        <p:sp>
          <p:nvSpPr>
            <p:cNvPr id="9" name="Rectangle 53"/>
            <p:cNvSpPr>
              <a:spLocks noChangeArrowheads="1"/>
            </p:cNvSpPr>
            <p:nvPr/>
          </p:nvSpPr>
          <p:spPr bwMode="auto">
            <a:xfrm>
              <a:off x="853" y="1056"/>
              <a:ext cx="491" cy="182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public void invalidate() {</a:t>
              </a:r>
            </a:p>
            <a:p>
              <a:pPr algn="l"/>
              <a:r>
                <a:rPr lang="en-US" sz="100" b="1" u="sng" noProof="1">
                  <a:latin typeface="Courier New" pitchFamily="49" charset="0"/>
                </a:rPr>
                <a:t>        serverSession.removeApplicationSession(context);</a:t>
              </a:r>
            </a:p>
            <a:p>
              <a:pPr algn="l"/>
              <a:endParaRPr lang="en-US" sz="100" b="1" u="sng" noProof="1">
                <a:latin typeface="Courier New" pitchFamily="49" charset="0"/>
              </a:endParaRPr>
            </a:p>
            <a:p>
              <a:pPr algn="l"/>
              <a:r>
                <a:rPr lang="en-US" sz="100" b="1" u="sng" noProof="1">
                  <a:latin typeface="Courier New" pitchFamily="49" charset="0"/>
                </a:rPr>
                <a:t>        // remove everything in the session</a:t>
              </a:r>
            </a:p>
            <a:p>
              <a:pPr algn="l"/>
              <a:endParaRPr lang="en-US" sz="100" b="1" u="sng" noProof="1">
                <a:latin typeface="Courier New" pitchFamily="49" charset="0"/>
              </a:endParaRPr>
            </a:p>
            <a:p>
              <a:pPr algn="l"/>
              <a:r>
                <a:rPr lang="en-US" sz="100" b="1" u="sng" noProof="1">
                  <a:latin typeface="Courier New" pitchFamily="49" charset="0"/>
                </a:rPr>
                <a:t>        Enumeration enum = values.keys();</a:t>
              </a:r>
            </a:p>
            <a:p>
              <a:pPr algn="l"/>
              <a:r>
                <a:rPr lang="en-US" sz="100" b="1" u="sng" noProof="1">
                  <a:latin typeface="Courier New" pitchFamily="49" charset="0"/>
                </a:rPr>
                <a:t>        while (enum.hasMoreElements()) {</a:t>
              </a:r>
            </a:p>
            <a:p>
              <a:pPr algn="l"/>
              <a:r>
                <a:rPr lang="en-US" sz="100" b="1" u="sng" noProof="1">
                  <a:latin typeface="Courier New" pitchFamily="49" charset="0"/>
                </a:rPr>
                <a:t>            String name = (String)enum.nextElement();</a:t>
              </a:r>
            </a:p>
            <a:p>
              <a:pPr algn="l"/>
              <a:r>
                <a:rPr lang="en-US" sz="100" b="1" u="sng" noProof="1">
                  <a:latin typeface="Courier New" pitchFamily="49" charset="0"/>
                </a:rPr>
                <a:t>            removeValue(name);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valid = false;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boolean isNew()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(thisAccessTime == creationTime) {</a:t>
              </a:r>
            </a:p>
            <a:p>
              <a:pPr algn="l"/>
              <a:r>
                <a:rPr lang="en-US" sz="100" b="1" u="sng" noProof="1">
                  <a:latin typeface="Courier New" pitchFamily="49" charset="0"/>
                </a:rPr>
                <a:t>            return true;</a:t>
              </a:r>
            </a:p>
            <a:p>
              <a:pPr algn="l"/>
              <a:r>
                <a:rPr lang="en-US" sz="100" b="1" u="sng" noProof="1">
                  <a:latin typeface="Courier New" pitchFamily="49" charset="0"/>
                </a:rPr>
                <a:t>        } else {</a:t>
              </a:r>
            </a:p>
            <a:p>
              <a:pPr algn="l"/>
              <a:r>
                <a:rPr lang="en-US" sz="100" b="1" u="sng" noProof="1">
                  <a:latin typeface="Courier New" pitchFamily="49" charset="0"/>
                </a:rPr>
                <a:t>            return false;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putValue(String name, Object value) {</a:t>
              </a:r>
            </a:p>
            <a:p>
              <a:pPr algn="l"/>
              <a:r>
                <a:rPr lang="en-US" sz="100" b="1" u="sng" noProof="1">
                  <a:latin typeface="Courier New" pitchFamily="49" charset="0"/>
                </a:rPr>
                <a:t>        setAttribute(name,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setAttribute(String name, Object value)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removeValue(name);  // remove any existing binding</a:t>
              </a:r>
            </a:p>
            <a:p>
              <a:pPr algn="l"/>
              <a:endParaRPr lang="en-US" sz="100" b="1" u="sng" noProof="1">
                <a:latin typeface="Courier New" pitchFamily="49" charset="0"/>
              </a:endParaRPr>
            </a:p>
            <a:p>
              <a:pPr algn="l"/>
              <a:r>
                <a:rPr lang="en-US" sz="100" b="1" u="sng" noProof="1">
                  <a:latin typeface="Courier New" pitchFamily="49" charset="0"/>
                </a:rPr>
                <a:t>        if (value != null &amp;&amp; value instanceof HttpSessionBindingListener) {</a:t>
              </a:r>
            </a:p>
            <a:p>
              <a:pPr algn="l"/>
              <a:r>
                <a:rPr lang="en-US" sz="100" b="1" u="sng" noProof="1">
                  <a:latin typeface="Courier New" pitchFamily="49" charset="0"/>
                </a:rPr>
                <a:t>            HttpSessionBindingEvent e =</a:t>
              </a:r>
            </a:p>
            <a:p>
              <a:pPr algn="l"/>
              <a:r>
                <a:rPr lang="en-US" sz="100" b="1" u="sng" noProof="1">
                  <a:latin typeface="Courier New" pitchFamily="49" charset="0"/>
                </a:rPr>
                <a:t>                new HttpSessionBindingEvent(this, name);</a:t>
              </a:r>
            </a:p>
            <a:p>
              <a:pPr algn="l"/>
              <a:endParaRPr lang="en-US" sz="100" b="1" u="sng" noProof="1">
                <a:latin typeface="Courier New" pitchFamily="49" charset="0"/>
              </a:endParaRPr>
            </a:p>
            <a:p>
              <a:pPr algn="l"/>
              <a:r>
                <a:rPr lang="en-US" sz="100" b="1" u="sng" noProof="1">
                  <a:latin typeface="Courier New" pitchFamily="49" charset="0"/>
                </a:rPr>
                <a:t>            ((HttpSessionBindingListener)value).valueBound(e);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values.put(name,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r>
                <a:rPr lang="en-US" sz="100" b="1" u="sng" noProof="1">
                  <a:latin typeface="Courier New" pitchFamily="49" charset="0"/>
                </a:rPr>
                <a:t>    public Object getValue(String name) {</a:t>
              </a:r>
            </a:p>
            <a:p>
              <a:pPr algn="l"/>
              <a:r>
                <a:rPr lang="en-US" sz="100" b="1" u="sng" noProof="1">
                  <a:latin typeface="Courier New" pitchFamily="49" charset="0"/>
                </a:rPr>
                <a:t>        return getAttribute(name);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Object getAttribute(String name)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values.get(name);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r>
                <a:rPr lang="en-US" sz="100" b="1" u="sng" noProof="1">
                  <a:latin typeface="Courier New" pitchFamily="49" charset="0"/>
                </a:rPr>
                <a:t>    public String[] getValueNames() {</a:t>
              </a:r>
            </a:p>
            <a:p>
              <a:pPr algn="l"/>
              <a:r>
                <a:rPr lang="en-US" sz="100" b="1" u="sng" noProof="1">
                  <a:latin typeface="Courier New" pitchFamily="49" charset="0"/>
                </a:rPr>
                <a:t>        Enumeration e = getAttributeNames();</a:t>
              </a:r>
            </a:p>
            <a:p>
              <a:pPr algn="l"/>
              <a:r>
                <a:rPr lang="en-US" sz="100" b="1" u="sng" noProof="1">
                  <a:latin typeface="Courier New" pitchFamily="49" charset="0"/>
                </a:rPr>
                <a:t>        Vector names = new Vector();</a:t>
              </a:r>
            </a:p>
            <a:p>
              <a:pPr algn="l"/>
              <a:endParaRPr lang="en-US" sz="100" b="1" u="sng" noProof="1">
                <a:latin typeface="Courier New" pitchFamily="49" charset="0"/>
              </a:endParaRPr>
            </a:p>
            <a:p>
              <a:pPr algn="l"/>
              <a:r>
                <a:rPr lang="en-US" sz="100" b="1" u="sng" noProof="1">
                  <a:latin typeface="Courier New" pitchFamily="49" charset="0"/>
                </a:rPr>
                <a:t>        while (e.hasMoreElements()) {</a:t>
              </a:r>
            </a:p>
            <a:p>
              <a:pPr algn="l"/>
              <a:r>
                <a:rPr lang="en-US" sz="100" b="1" u="sng" noProof="1">
                  <a:latin typeface="Courier New" pitchFamily="49" charset="0"/>
                </a:rPr>
                <a:t>            names.addElement(e.nextElement());</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String[] valueNames = new String[names.size()];</a:t>
              </a:r>
            </a:p>
            <a:p>
              <a:pPr algn="l"/>
              <a:endParaRPr lang="en-US" sz="100" b="1" u="sng" noProof="1">
                <a:latin typeface="Courier New" pitchFamily="49" charset="0"/>
              </a:endParaRPr>
            </a:p>
            <a:p>
              <a:pPr algn="l"/>
              <a:r>
                <a:rPr lang="en-US" sz="100" b="1" u="sng" noProof="1">
                  <a:latin typeface="Courier New" pitchFamily="49" charset="0"/>
                </a:rPr>
                <a:t>        names.copyInto(valueNames);</a:t>
              </a:r>
            </a:p>
            <a:p>
              <a:pPr algn="l"/>
              <a:endParaRPr lang="en-US" sz="100" b="1" u="sng" noProof="1">
                <a:latin typeface="Courier New" pitchFamily="49" charset="0"/>
              </a:endParaRPr>
            </a:p>
            <a:p>
              <a:pPr algn="l"/>
              <a:r>
                <a:rPr lang="en-US" sz="100" b="1" u="sng" noProof="1">
                  <a:latin typeface="Courier New" pitchFamily="49" charset="0"/>
                </a:rPr>
                <a:t>        return valueNames;</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Enumeration getAttributeNames()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Hashtable valuesClone = (Hashtable)values.clone();</a:t>
              </a:r>
            </a:p>
            <a:p>
              <a:pPr algn="l"/>
              <a:endParaRPr lang="en-US" sz="100" b="1" u="sng" noProof="1">
                <a:latin typeface="Courier New" pitchFamily="49" charset="0"/>
              </a:endParaRPr>
            </a:p>
            <a:p>
              <a:pPr algn="l"/>
              <a:r>
                <a:rPr lang="en-US" sz="100" b="1" u="sng" noProof="1">
                  <a:latin typeface="Courier New" pitchFamily="49" charset="0"/>
                </a:rPr>
                <a:t>        return (Enumeration)valuesClone.keys();</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removeValue(String name) {</a:t>
              </a:r>
            </a:p>
            <a:p>
              <a:pPr algn="l"/>
              <a:r>
                <a:rPr lang="en-US" sz="100" b="1" u="sng" noProof="1">
                  <a:latin typeface="Courier New" pitchFamily="49" charset="0"/>
                </a:rPr>
                <a:t>        removeAttribute(name);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removeAttribute(String name)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Object o = values.get(name);</a:t>
              </a:r>
            </a:p>
            <a:p>
              <a:pPr algn="l"/>
              <a:endParaRPr lang="en-US" sz="100" b="1" u="sng" noProof="1">
                <a:latin typeface="Courier New" pitchFamily="49" charset="0"/>
              </a:endParaRPr>
            </a:p>
            <a:p>
              <a:pPr algn="l"/>
              <a:r>
                <a:rPr lang="en-US" sz="100" b="1" u="sng" noProof="1">
                  <a:latin typeface="Courier New" pitchFamily="49" charset="0"/>
                </a:rPr>
                <a:t>        if (o instanceof HttpSessionBindingListener) {</a:t>
              </a:r>
            </a:p>
            <a:p>
              <a:pPr algn="l"/>
              <a:r>
                <a:rPr lang="en-US" sz="100" b="1" u="sng" noProof="1">
                  <a:latin typeface="Courier New" pitchFamily="49" charset="0"/>
                </a:rPr>
                <a:t>            HttpSessionBindingEvent e =</a:t>
              </a:r>
            </a:p>
            <a:p>
              <a:pPr algn="l"/>
              <a:r>
                <a:rPr lang="en-US" sz="100" b="1" u="sng" noProof="1">
                  <a:latin typeface="Courier New" pitchFamily="49" charset="0"/>
                </a:rPr>
                <a:t>                new HttpSessionBindingEvent(this,name);</a:t>
              </a:r>
            </a:p>
            <a:p>
              <a:pPr algn="l"/>
              <a:endParaRPr lang="en-US" sz="100" b="1" u="sng" noProof="1">
                <a:latin typeface="Courier New" pitchFamily="49" charset="0"/>
              </a:endParaRPr>
            </a:p>
            <a:p>
              <a:pPr algn="l"/>
              <a:r>
                <a:rPr lang="en-US" sz="100" b="1" u="sng" noProof="1">
                  <a:latin typeface="Courier New" pitchFamily="49" charset="0"/>
                </a:rPr>
                <a:t>            ((HttpSessionBindingListener)o).valueUnbound(e);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values.remove(name);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setMaxInactiveInterval(int interval)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inactiveInterval = interval;</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int getMaxInactiveInterval()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inactiveInterval;</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p:txBody>
        </p:sp>
      </p:grpSp>
      <p:grpSp>
        <p:nvGrpSpPr>
          <p:cNvPr id="10" name="Group 58"/>
          <p:cNvGrpSpPr>
            <a:grpSpLocks/>
          </p:cNvGrpSpPr>
          <p:nvPr/>
        </p:nvGrpSpPr>
        <p:grpSpPr bwMode="auto">
          <a:xfrm>
            <a:off x="233363" y="5029200"/>
            <a:ext cx="1362075" cy="1473200"/>
            <a:chOff x="425" y="3168"/>
            <a:chExt cx="858" cy="928"/>
          </a:xfrm>
        </p:grpSpPr>
        <p:sp>
          <p:nvSpPr>
            <p:cNvPr id="11" name="Rectangle 59"/>
            <p:cNvSpPr>
              <a:spLocks noChangeArrowheads="1"/>
            </p:cNvSpPr>
            <p:nvPr/>
          </p:nvSpPr>
          <p:spPr bwMode="auto">
            <a:xfrm>
              <a:off x="425" y="3168"/>
              <a:ext cx="466" cy="91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package org.apache.tomcat.session;</a:t>
              </a:r>
            </a:p>
            <a:p>
              <a:pPr algn="l"/>
              <a:endParaRPr lang="en-US" sz="100" b="1" u="sng" noProof="1">
                <a:latin typeface="Courier New" pitchFamily="49" charset="0"/>
              </a:endParaRPr>
            </a:p>
            <a:p>
              <a:pPr algn="l"/>
              <a:r>
                <a:rPr lang="en-US" sz="100" b="1" u="sng" noProof="1">
                  <a:latin typeface="Courier New" pitchFamily="49" charset="0"/>
                </a:rPr>
                <a:t>import org.apache.tomcat.core.*;</a:t>
              </a:r>
            </a:p>
            <a:p>
              <a:pPr algn="l"/>
              <a:r>
                <a:rPr lang="en-US" sz="100" b="1" u="sng" noProof="1">
                  <a:latin typeface="Courier New" pitchFamily="49" charset="0"/>
                </a:rPr>
                <a:t>import org.apache.tomcat.util.StringManager;</a:t>
              </a:r>
            </a:p>
            <a:p>
              <a:pPr algn="l"/>
              <a:r>
                <a:rPr lang="en-US" sz="100" b="1" u="sng" noProof="1">
                  <a:latin typeface="Courier New" pitchFamily="49" charset="0"/>
                </a:rPr>
                <a:t>import java.io.*;</a:t>
              </a:r>
            </a:p>
            <a:p>
              <a:pPr algn="l"/>
              <a:r>
                <a:rPr lang="en-US" sz="100" b="1" u="sng" noProof="1">
                  <a:latin typeface="Courier New" pitchFamily="49" charset="0"/>
                </a:rPr>
                <a:t>import java.net.*;</a:t>
              </a:r>
            </a:p>
            <a:p>
              <a:pPr algn="l"/>
              <a:r>
                <a:rPr lang="en-US" sz="100" b="1" u="sng" noProof="1">
                  <a:latin typeface="Courier New" pitchFamily="49" charset="0"/>
                </a:rPr>
                <a:t>import java.util.*;</a:t>
              </a:r>
            </a:p>
            <a:p>
              <a:pPr algn="l"/>
              <a:r>
                <a:rPr lang="en-US" sz="100" b="1" u="sng" noProof="1">
                  <a:latin typeface="Courier New" pitchFamily="49" charset="0"/>
                </a:rPr>
                <a:t>import javax.servlet.*;</a:t>
              </a:r>
            </a:p>
            <a:p>
              <a:pPr algn="l"/>
              <a:r>
                <a:rPr lang="en-US" sz="100" b="1" u="sng" noProof="1">
                  <a:latin typeface="Courier New" pitchFamily="49" charset="0"/>
                </a:rPr>
                <a:t>import javax.servlet.http.*;</a:t>
              </a: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Core implementation of a server session</a:t>
              </a:r>
            </a:p>
            <a:p>
              <a:pPr algn="l"/>
              <a:r>
                <a:rPr lang="en-US" sz="100" b="1" u="sng" noProof="1">
                  <a:latin typeface="Courier New" pitchFamily="49" charset="0"/>
                </a:rPr>
                <a:t> *</a:t>
              </a:r>
            </a:p>
            <a:p>
              <a:pPr algn="l"/>
              <a:r>
                <a:rPr lang="en-US" sz="100" b="1" u="sng" noProof="1">
                  <a:latin typeface="Courier New" pitchFamily="49" charset="0"/>
                </a:rPr>
                <a:t> * @author James Duncan Davidson [duncan@eng.sun.com]</a:t>
              </a:r>
            </a:p>
            <a:p>
              <a:pPr algn="l"/>
              <a:r>
                <a:rPr lang="en-US" sz="100" b="1" u="sng" noProof="1">
                  <a:latin typeface="Courier New" pitchFamily="49" charset="0"/>
                </a:rPr>
                <a:t> * @author James Todd [gonzo@eng.sun.com]</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public class ServerSession {</a:t>
              </a:r>
            </a:p>
            <a:p>
              <a:pPr algn="l"/>
              <a:endParaRPr lang="en-US" sz="100" b="1" u="sng" noProof="1">
                <a:latin typeface="Courier New" pitchFamily="49" charset="0"/>
              </a:endParaRP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r>
                <a:rPr lang="en-US" sz="100" b="1" u="sng" noProof="1">
                  <a:latin typeface="Courier New" pitchFamily="49" charset="0"/>
                </a:rPr>
                <a:t>    private Hashtable values = new Hashtable();</a:t>
              </a:r>
            </a:p>
            <a:p>
              <a:pPr algn="l"/>
              <a:r>
                <a:rPr lang="en-US" sz="100" b="1" u="sng" noProof="1">
                  <a:latin typeface="Courier New" pitchFamily="49" charset="0"/>
                </a:rPr>
                <a:t>    private Hashtable appSessions = new Hashtable();</a:t>
              </a:r>
            </a:p>
            <a:p>
              <a:pPr algn="l"/>
              <a:r>
                <a:rPr lang="en-US" sz="100" b="1" u="sng" noProof="1">
                  <a:latin typeface="Courier New" pitchFamily="49" charset="0"/>
                </a:rPr>
                <a:t>    private String id;</a:t>
              </a:r>
            </a:p>
            <a:p>
              <a:pPr algn="l"/>
              <a:r>
                <a:rPr lang="en-US" sz="100" b="1" u="sng" noProof="1">
                  <a:latin typeface="Courier New" pitchFamily="49" charset="0"/>
                </a:rPr>
                <a:t>    private long creationTime = System.currentTimeMillis();;</a:t>
              </a:r>
            </a:p>
            <a:p>
              <a:pPr algn="l"/>
              <a:r>
                <a:rPr lang="en-US" sz="100" b="1" u="sng" noProof="1">
                  <a:latin typeface="Courier New" pitchFamily="49" charset="0"/>
                </a:rPr>
                <a:t>    private long thisAccessTime = creationTime;</a:t>
              </a:r>
            </a:p>
            <a:p>
              <a:pPr algn="l"/>
              <a:r>
                <a:rPr lang="en-US" sz="100" b="1" u="sng" noProof="1">
                  <a:solidFill>
                    <a:schemeClr val="folHlink"/>
                  </a:solidFill>
                  <a:latin typeface="Courier New" pitchFamily="49" charset="0"/>
                </a:rPr>
                <a:t>    private long lastAccessed = creationTime;</a:t>
              </a:r>
            </a:p>
            <a:p>
              <a:pPr algn="l"/>
              <a:r>
                <a:rPr lang="en-US" sz="100" b="1" u="sng" noProof="1">
                  <a:latin typeface="Courier New" pitchFamily="49" charset="0"/>
                </a:rPr>
                <a:t>    private int inactiveInterval = -1;</a:t>
              </a:r>
            </a:p>
            <a:p>
              <a:pPr algn="l"/>
              <a:r>
                <a:rPr lang="en-US" sz="100" b="1" u="sng" noProof="1">
                  <a:latin typeface="Courier New" pitchFamily="49" charset="0"/>
                </a:rPr>
                <a:t>    </a:t>
              </a:r>
            </a:p>
            <a:p>
              <a:pPr algn="l"/>
              <a:r>
                <a:rPr lang="en-US" sz="100" b="1" u="sng" noProof="1">
                  <a:latin typeface="Courier New" pitchFamily="49" charset="0"/>
                </a:rPr>
                <a:t>    ServerSession(String id) {</a:t>
              </a:r>
            </a:p>
            <a:p>
              <a:pPr algn="l"/>
              <a:r>
                <a:rPr lang="en-US" sz="100" b="1" u="sng" noProof="1">
                  <a:latin typeface="Courier New" pitchFamily="49" charset="0"/>
                </a:rPr>
                <a:t>        this.id = id;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String getId() {</a:t>
              </a:r>
            </a:p>
            <a:p>
              <a:pPr algn="l"/>
              <a:r>
                <a:rPr lang="en-US" sz="100" b="1" u="sng" noProof="1">
                  <a:latin typeface="Courier New" pitchFamily="49" charset="0"/>
                </a:rPr>
                <a:t>        return id;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long getCreationTime() {</a:t>
              </a:r>
            </a:p>
            <a:p>
              <a:pPr algn="l"/>
              <a:r>
                <a:rPr lang="en-US" sz="100" b="1" u="sng" noProof="1">
                  <a:latin typeface="Courier New" pitchFamily="49" charset="0"/>
                </a:rPr>
                <a:t>        return creationTime;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solidFill>
                    <a:schemeClr val="folHlink"/>
                  </a:solidFill>
                  <a:latin typeface="Courier New" pitchFamily="49" charset="0"/>
                </a:rPr>
                <a:t>    public long getLastAccessedTime() {</a:t>
              </a:r>
            </a:p>
            <a:p>
              <a:pPr algn="l"/>
              <a:r>
                <a:rPr lang="en-US" sz="100" b="1" u="sng" noProof="1">
                  <a:solidFill>
                    <a:schemeClr val="folHlink"/>
                  </a:solidFill>
                  <a:latin typeface="Courier New" pitchFamily="49" charset="0"/>
                </a:rPr>
                <a:t>        return lastAccessed;</a:t>
              </a:r>
            </a:p>
            <a:p>
              <a:pPr algn="l"/>
              <a:r>
                <a:rPr lang="en-US" sz="100" b="1" u="sng" noProof="1">
                  <a:solidFill>
                    <a:schemeClr val="folHlink"/>
                  </a:solidFill>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public ApplicationSession getApplicationSession(Context context,</a:t>
              </a:r>
            </a:p>
            <a:p>
              <a:pPr algn="l"/>
              <a:r>
                <a:rPr lang="en-US" sz="100" b="1" u="sng" noProof="1">
                  <a:latin typeface="Courier New" pitchFamily="49" charset="0"/>
                </a:rPr>
                <a:t>        boolean create) {</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(ApplicationSession)appSessions.get(context);</a:t>
              </a:r>
            </a:p>
            <a:p>
              <a:pPr algn="l"/>
              <a:endParaRPr lang="en-US" sz="100" b="1" u="sng" noProof="1">
                <a:latin typeface="Courier New" pitchFamily="49" charset="0"/>
              </a:endParaRPr>
            </a:p>
            <a:p>
              <a:pPr algn="l"/>
              <a:r>
                <a:rPr lang="en-US" sz="100" b="1" u="sng" noProof="1">
                  <a:latin typeface="Courier New" pitchFamily="49" charset="0"/>
                </a:rPr>
                <a:t>        if (appSession == null &amp;&amp; create)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sync to ensure valid?</a:t>
              </a:r>
            </a:p>
            <a:p>
              <a:pPr algn="l"/>
              <a:r>
                <a:rPr lang="en-US" sz="100" b="1" u="sng" noProof="1">
                  <a:latin typeface="Courier New" pitchFamily="49" charset="0"/>
                </a:rPr>
                <a:t>            </a:t>
              </a:r>
            </a:p>
            <a:p>
              <a:pPr algn="l"/>
              <a:r>
                <a:rPr lang="en-US" sz="100" b="1" u="sng" noProof="1">
                  <a:latin typeface="Courier New" pitchFamily="49" charset="0"/>
                </a:rPr>
                <a:t>            appSession = new ApplicationSession(id, this, context);</a:t>
              </a:r>
            </a:p>
            <a:p>
              <a:pPr algn="l"/>
              <a:r>
                <a:rPr lang="en-US" sz="100" b="1" u="sng" noProof="1">
                  <a:latin typeface="Courier New" pitchFamily="49" charset="0"/>
                </a:rPr>
                <a:t>            appSessions.put(context, appSession);</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make sure that we haven't gone over the end of our</a:t>
              </a:r>
            </a:p>
            <a:p>
              <a:pPr algn="l"/>
              <a:r>
                <a:rPr lang="en-US" sz="100" b="1" u="sng" noProof="1">
                  <a:latin typeface="Courier New" pitchFamily="49" charset="0"/>
                </a:rPr>
                <a:t>        // inactive interval -- if so, invalidate and create</a:t>
              </a:r>
            </a:p>
            <a:p>
              <a:pPr algn="l"/>
              <a:r>
                <a:rPr lang="en-US" sz="100" b="1" u="sng" noProof="1">
                  <a:latin typeface="Courier New" pitchFamily="49" charset="0"/>
                </a:rPr>
                <a:t>        // a new appSession</a:t>
              </a:r>
            </a:p>
            <a:p>
              <a:pPr algn="l"/>
              <a:r>
                <a:rPr lang="en-US" sz="100" b="1" u="sng" noProof="1">
                  <a:latin typeface="Courier New" pitchFamily="49" charset="0"/>
                </a:rPr>
                <a:t>        </a:t>
              </a:r>
            </a:p>
            <a:p>
              <a:pPr algn="l"/>
              <a:r>
                <a:rPr lang="en-US" sz="100" b="1" u="sng" noProof="1">
                  <a:latin typeface="Courier New" pitchFamily="49" charset="0"/>
                </a:rPr>
                <a:t>        return appSession;</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void removeApplicationSession(Context context) {</a:t>
              </a:r>
            </a:p>
            <a:p>
              <a:pPr algn="l"/>
              <a:r>
                <a:rPr lang="en-US" sz="100" b="1" u="sng" noProof="1">
                  <a:latin typeface="Courier New" pitchFamily="49" charset="0"/>
                </a:rPr>
                <a:t>        appSessions.remove(context);</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Called by context when request comes in so that accesses and</a:t>
              </a:r>
            </a:p>
            <a:p>
              <a:pPr algn="l"/>
              <a:r>
                <a:rPr lang="en-US" sz="100" b="1" u="sng" noProof="1">
                  <a:latin typeface="Courier New" pitchFamily="49" charset="0"/>
                </a:rPr>
                <a:t>     * inactivities can be dealt with accordingly.</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solidFill>
                    <a:schemeClr val="folHlink"/>
                  </a:solidFill>
                  <a:latin typeface="Courier New" pitchFamily="49" charset="0"/>
                </a:rPr>
                <a:t>    void accessed() {</a:t>
              </a:r>
            </a:p>
            <a:p>
              <a:pPr algn="l"/>
              <a:r>
                <a:rPr lang="en-US" sz="100" b="1" u="sng" noProof="1">
                  <a:solidFill>
                    <a:schemeClr val="folHlink"/>
                  </a:solidFill>
                  <a:latin typeface="Courier New" pitchFamily="49" charset="0"/>
                </a:rPr>
                <a:t>        // set last accessed to thisAccessTime as it will be left over</a:t>
              </a:r>
            </a:p>
            <a:p>
              <a:pPr algn="l"/>
              <a:r>
                <a:rPr lang="en-US" sz="100" b="1" u="sng" noProof="1">
                  <a:solidFill>
                    <a:schemeClr val="folHlink"/>
                  </a:solidFill>
                  <a:latin typeface="Courier New" pitchFamily="49" charset="0"/>
                </a:rPr>
                <a:t>        // from the previous access</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lastAccessed = thisAccessTime;</a:t>
              </a:r>
            </a:p>
            <a:p>
              <a:pPr algn="l"/>
              <a:r>
                <a:rPr lang="en-US" sz="100" b="1" u="sng" noProof="1">
                  <a:solidFill>
                    <a:schemeClr val="folHlink"/>
                  </a:solidFill>
                  <a:latin typeface="Courier New" pitchFamily="49" charset="0"/>
                </a:rPr>
                <a:t>        thisAccessTime = System.currentTimeMillis();</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r>
                <a:rPr lang="en-US" sz="100" b="1" u="sng" noProof="1">
                  <a:latin typeface="Courier New" pitchFamily="49" charset="0"/>
                </a:rPr>
                <a:t>    void validate()</a:t>
              </a:r>
            </a:p>
          </p:txBody>
        </p:sp>
        <p:sp>
          <p:nvSpPr>
            <p:cNvPr id="12" name="Rectangle 60"/>
            <p:cNvSpPr>
              <a:spLocks noChangeArrowheads="1"/>
            </p:cNvSpPr>
            <p:nvPr/>
          </p:nvSpPr>
          <p:spPr bwMode="auto">
            <a:xfrm>
              <a:off x="807" y="3168"/>
              <a:ext cx="476" cy="928"/>
            </a:xfrm>
            <a:prstGeom prst="rect">
              <a:avLst/>
            </a:prstGeom>
            <a:noFill/>
            <a:ln w="9525">
              <a:noFill/>
              <a:miter lim="800000"/>
              <a:headEnd/>
              <a:tailEnd/>
            </a:ln>
            <a:effectLst/>
          </p:spPr>
          <p:txBody>
            <a:bodyPr wrap="none" lIns="92075" tIns="46038" rIns="92075" bIns="46038">
              <a:spAutoFit/>
            </a:bodyPr>
            <a:lstStyle/>
            <a:p>
              <a:pPr algn="l"/>
              <a:r>
                <a:rPr lang="en-US" sz="100" b="1" u="sng" noProof="1">
                  <a:solidFill>
                    <a:schemeClr val="folHlink"/>
                  </a:solidFill>
                  <a:latin typeface="Courier New" pitchFamily="49" charset="0"/>
                </a:rPr>
                <a:t>void validate() {</a:t>
              </a:r>
            </a:p>
            <a:p>
              <a:pPr algn="l"/>
              <a:r>
                <a:rPr lang="en-US" sz="100" b="1" u="sng" noProof="1">
                  <a:solidFill>
                    <a:schemeClr val="folHlink"/>
                  </a:solidFill>
                  <a:latin typeface="Courier New" pitchFamily="49" charset="0"/>
                </a:rPr>
                <a:t>        // if we have an inactive interval, check to see if</a:t>
              </a:r>
            </a:p>
            <a:p>
              <a:pPr algn="l"/>
              <a:r>
                <a:rPr lang="en-US" sz="100" b="1" u="sng" noProof="1">
                  <a:solidFill>
                    <a:schemeClr val="folHlink"/>
                  </a:solidFill>
                  <a:latin typeface="Courier New" pitchFamily="49" charset="0"/>
                </a:rPr>
                <a:t>        // we've exceeded it</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if (inactiveInterval != -1) {</a:t>
              </a:r>
            </a:p>
            <a:p>
              <a:pPr algn="l"/>
              <a:r>
                <a:rPr lang="en-US" sz="100" b="1" u="sng" noProof="1">
                  <a:solidFill>
                    <a:schemeClr val="folHlink"/>
                  </a:solidFill>
                  <a:latin typeface="Courier New" pitchFamily="49" charset="0"/>
                </a:rPr>
                <a:t>            int thisInterval =</a:t>
              </a:r>
            </a:p>
            <a:p>
              <a:pPr algn="l"/>
              <a:r>
                <a:rPr lang="en-US" sz="100" b="1" u="sng" noProof="1">
                  <a:solidFill>
                    <a:schemeClr val="folHlink"/>
                  </a:solidFill>
                  <a:latin typeface="Courier New" pitchFamily="49" charset="0"/>
                </a:rPr>
                <a:t>                (int)(System.currentTimeMillis() - lastAccessed) / 1000;</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if (thisInterval &gt; inactiveInterval) {</a:t>
              </a:r>
            </a:p>
            <a:p>
              <a:pPr algn="l"/>
              <a:r>
                <a:rPr lang="en-US" sz="100" b="1" u="sng" noProof="1">
                  <a:solidFill>
                    <a:schemeClr val="folHlink"/>
                  </a:solidFill>
                  <a:latin typeface="Courier New" pitchFamily="49" charset="0"/>
                </a:rPr>
                <a:t>                invalidate();</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ServerSessionManager ssm =</a:t>
              </a:r>
            </a:p>
            <a:p>
              <a:pPr algn="l"/>
              <a:r>
                <a:rPr lang="en-US" sz="100" b="1" u="sng" noProof="1">
                  <a:solidFill>
                    <a:schemeClr val="folHlink"/>
                  </a:solidFill>
                  <a:latin typeface="Courier New" pitchFamily="49" charset="0"/>
                </a:rPr>
                <a:t>                    ServerSessionManager.getManager();</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ssm.removeSession(this);</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r>
                <a:rPr lang="en-US" sz="100" b="1" u="sng" noProof="1">
                  <a:latin typeface="Courier New" pitchFamily="49" charset="0"/>
                </a:rPr>
                <a:t>    synchronized void invalidate() {</a:t>
              </a:r>
            </a:p>
            <a:p>
              <a:pPr algn="l"/>
              <a:r>
                <a:rPr lang="en-US" sz="100" b="1" u="sng" noProof="1">
                  <a:latin typeface="Courier New" pitchFamily="49" charset="0"/>
                </a:rPr>
                <a:t>        Enumeration enum = appSessions.keys();</a:t>
              </a:r>
            </a:p>
            <a:p>
              <a:pPr algn="l"/>
              <a:endParaRPr lang="en-US" sz="100" b="1" u="sng" noProof="1">
                <a:latin typeface="Courier New" pitchFamily="49" charset="0"/>
              </a:endParaRPr>
            </a:p>
            <a:p>
              <a:pPr algn="l"/>
              <a:r>
                <a:rPr lang="en-US" sz="100" b="1" u="sng" noProof="1">
                  <a:latin typeface="Courier New" pitchFamily="49" charset="0"/>
                </a:rPr>
                <a:t>        while (enum.hasMoreElements()) {</a:t>
              </a:r>
            </a:p>
            <a:p>
              <a:pPr algn="l"/>
              <a:r>
                <a:rPr lang="en-US" sz="100" b="1" u="sng" noProof="1">
                  <a:latin typeface="Courier New" pitchFamily="49" charset="0"/>
                </a:rPr>
                <a:t>            Object key = enum.nextElement();</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(ApplicationSession)appSessions.get(key);</a:t>
              </a:r>
            </a:p>
            <a:p>
              <a:pPr algn="l"/>
              <a:endParaRPr lang="en-US" sz="100" b="1" u="sng" noProof="1">
                <a:latin typeface="Courier New" pitchFamily="49" charset="0"/>
              </a:endParaRPr>
            </a:p>
            <a:p>
              <a:pPr algn="l"/>
              <a:r>
                <a:rPr lang="en-US" sz="100" b="1" u="sng" noProof="1">
                  <a:latin typeface="Courier New" pitchFamily="49" charset="0"/>
                </a:rPr>
                <a:t>            appSession.invalidate();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public void putValue(String name, Object value) {</a:t>
              </a:r>
            </a:p>
            <a:p>
              <a:pPr algn="l"/>
              <a:r>
                <a:rPr lang="en-US" sz="100" b="1" u="sng" noProof="1">
                  <a:latin typeface="Courier New" pitchFamily="49" charset="0"/>
                </a:rPr>
                <a:t>        if (name == null) {</a:t>
              </a:r>
            </a:p>
            <a:p>
              <a:pPr algn="l"/>
              <a:r>
                <a:rPr lang="en-US" sz="100" b="1" u="sng" noProof="1">
                  <a:latin typeface="Courier New" pitchFamily="49" charset="0"/>
                </a:rPr>
                <a:t>            String msg = sm.getString("serverSession.value.iae");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removeValue(name);  // remove any existing binding</a:t>
              </a:r>
            </a:p>
            <a:p>
              <a:pPr algn="l"/>
              <a:r>
                <a:rPr lang="en-US" sz="100" b="1" u="sng" noProof="1">
                  <a:latin typeface="Courier New" pitchFamily="49" charset="0"/>
                </a:rPr>
                <a:t>        values.put(name,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Object getValue(String name) {</a:t>
              </a:r>
            </a:p>
            <a:p>
              <a:pPr algn="l"/>
              <a:r>
                <a:rPr lang="en-US" sz="100" b="1" u="sng" noProof="1">
                  <a:latin typeface="Courier New" pitchFamily="49" charset="0"/>
                </a:rPr>
                <a:t>        if (name == null) {</a:t>
              </a:r>
            </a:p>
            <a:p>
              <a:pPr algn="l"/>
              <a:r>
                <a:rPr lang="en-US" sz="100" b="1" u="sng" noProof="1">
                  <a:latin typeface="Courier New" pitchFamily="49" charset="0"/>
                </a:rPr>
                <a:t>            String msg = sm.getString("serverSession.value.iae");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values.get(name);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Enumeration getValueNames() {</a:t>
              </a:r>
            </a:p>
            <a:p>
              <a:pPr algn="l"/>
              <a:r>
                <a:rPr lang="en-US" sz="100" b="1" u="sng" noProof="1">
                  <a:latin typeface="Courier New" pitchFamily="49" charset="0"/>
                </a:rPr>
                <a:t>        return values.keys();</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removeValue(String name) {</a:t>
              </a:r>
            </a:p>
            <a:p>
              <a:pPr algn="l"/>
              <a:r>
                <a:rPr lang="en-US" sz="100" b="1" u="sng" noProof="1">
                  <a:latin typeface="Courier New" pitchFamily="49" charset="0"/>
                </a:rPr>
                <a:t>        values.remove(name);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setMaxInactiveInterval(int interval) {</a:t>
              </a:r>
            </a:p>
            <a:p>
              <a:pPr algn="l"/>
              <a:r>
                <a:rPr lang="en-US" sz="100" b="1" u="sng" noProof="1">
                  <a:latin typeface="Courier New" pitchFamily="49" charset="0"/>
                </a:rPr>
                <a:t>        inactiveInterval = interval;</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int getMaxInactiveInterval() {</a:t>
              </a:r>
            </a:p>
            <a:p>
              <a:pPr algn="l"/>
              <a:r>
                <a:rPr lang="en-US" sz="100" b="1" u="sng" noProof="1">
                  <a:latin typeface="Courier New" pitchFamily="49" charset="0"/>
                </a:rPr>
                <a:t>        return inactiveInterval;</a:t>
              </a:r>
            </a:p>
            <a:p>
              <a:pPr algn="l"/>
              <a:r>
                <a:rPr lang="en-US" sz="100" b="1" u="sng" noProof="1">
                  <a:latin typeface="Courier New" pitchFamily="49" charset="0"/>
                </a:rPr>
                <a:t>    }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sync'd for safty -- no other thread should be getting something</a:t>
              </a:r>
            </a:p>
            <a:p>
              <a:pPr algn="l"/>
              <a:r>
                <a:rPr lang="en-US" sz="100" b="1" u="sng" noProof="1">
                  <a:latin typeface="Courier New" pitchFamily="49" charset="0"/>
                </a:rPr>
                <a:t>    // from this while we are reaping. This isn't the most optimal</a:t>
              </a:r>
            </a:p>
            <a:p>
              <a:pPr algn="l"/>
              <a:r>
                <a:rPr lang="en-US" sz="100" b="1" u="sng" noProof="1">
                  <a:latin typeface="Courier New" pitchFamily="49" charset="0"/>
                </a:rPr>
                <a:t>    // solution for this, but we'll determine something else later.</a:t>
              </a:r>
            </a:p>
            <a:p>
              <a:pPr algn="l"/>
              <a:r>
                <a:rPr lang="en-US" sz="100" b="1" u="sng" noProof="1">
                  <a:latin typeface="Courier New" pitchFamily="49" charset="0"/>
                </a:rPr>
                <a:t>    </a:t>
              </a:r>
            </a:p>
            <a:p>
              <a:pPr algn="l"/>
              <a:r>
                <a:rPr lang="en-US" sz="100" b="1" u="sng" noProof="1">
                  <a:latin typeface="Courier New" pitchFamily="49" charset="0"/>
                </a:rPr>
                <a:t>    synchronized void reap() {</a:t>
              </a:r>
            </a:p>
            <a:p>
              <a:pPr algn="l"/>
              <a:r>
                <a:rPr lang="en-US" sz="100" b="1" u="sng" noProof="1">
                  <a:latin typeface="Courier New" pitchFamily="49" charset="0"/>
                </a:rPr>
                <a:t>        Enumeration enum = appSessions.keys();</a:t>
              </a:r>
            </a:p>
            <a:p>
              <a:pPr algn="l"/>
              <a:endParaRPr lang="en-US" sz="100" b="1" u="sng" noProof="1">
                <a:latin typeface="Courier New" pitchFamily="49" charset="0"/>
              </a:endParaRPr>
            </a:p>
            <a:p>
              <a:pPr algn="l"/>
              <a:r>
                <a:rPr lang="en-US" sz="100" b="1" u="sng" noProof="1">
                  <a:latin typeface="Courier New" pitchFamily="49" charset="0"/>
                </a:rPr>
                <a:t>        while (enum.hasMoreElements()) {</a:t>
              </a:r>
            </a:p>
            <a:p>
              <a:pPr algn="l"/>
              <a:r>
                <a:rPr lang="en-US" sz="100" b="1" u="sng" noProof="1">
                  <a:latin typeface="Courier New" pitchFamily="49" charset="0"/>
                </a:rPr>
                <a:t>            Object key = enum.nextElement();</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(ApplicationSession)appSessions.get(key);</a:t>
              </a:r>
            </a:p>
            <a:p>
              <a:pPr algn="l"/>
              <a:endParaRPr lang="en-US" sz="100" b="1" u="sng" noProof="1">
                <a:latin typeface="Courier New" pitchFamily="49" charset="0"/>
              </a:endParaRPr>
            </a:p>
            <a:p>
              <a:pPr algn="l"/>
              <a:r>
                <a:rPr lang="en-US" sz="100" b="1" u="sng" noProof="1">
                  <a:latin typeface="Courier New" pitchFamily="49" charset="0"/>
                </a:rPr>
                <a:t>            appSession.validate();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p:txBody>
        </p:sp>
      </p:grpSp>
      <p:sp>
        <p:nvSpPr>
          <p:cNvPr id="13" name="Text Box 61"/>
          <p:cNvSpPr txBox="1">
            <a:spLocks noChangeArrowheads="1"/>
          </p:cNvSpPr>
          <p:nvPr/>
        </p:nvSpPr>
        <p:spPr bwMode="auto">
          <a:xfrm>
            <a:off x="4275117" y="1905000"/>
            <a:ext cx="4564083" cy="2308324"/>
          </a:xfrm>
          <a:prstGeom prst="rect">
            <a:avLst/>
          </a:prstGeom>
          <a:noFill/>
          <a:ln w="19050">
            <a:noFill/>
            <a:miter lim="800000"/>
            <a:headEnd/>
            <a:tailEnd/>
          </a:ln>
          <a:effectLst/>
        </p:spPr>
        <p:txBody>
          <a:bodyPr wrap="square">
            <a:spAutoFit/>
          </a:bodyPr>
          <a:lstStyle/>
          <a:p>
            <a:pPr marL="225425" indent="-225425" algn="l">
              <a:spcBef>
                <a:spcPct val="50000"/>
              </a:spcBef>
              <a:tabLst>
                <a:tab pos="285750" algn="l"/>
              </a:tabLst>
            </a:pPr>
            <a:r>
              <a:rPr lang="en-US" dirty="0" smtClean="0"/>
              <a:t>Bad modularity</a:t>
            </a:r>
          </a:p>
          <a:p>
            <a:pPr marL="225425" indent="-225425" algn="l">
              <a:spcBef>
                <a:spcPct val="50000"/>
              </a:spcBef>
              <a:buFont typeface="Arial" pitchFamily="34" charset="0"/>
              <a:buChar char="•"/>
            </a:pPr>
            <a:r>
              <a:rPr lang="en-US" dirty="0" smtClean="0"/>
              <a:t> </a:t>
            </a:r>
            <a:r>
              <a:rPr lang="en-US" sz="2400" dirty="0" smtClean="0"/>
              <a:t>scattering </a:t>
            </a:r>
            <a:r>
              <a:rPr lang="en-US" sz="2400" dirty="0"/>
              <a:t>– </a:t>
            </a:r>
            <a:r>
              <a:rPr lang="en-US" sz="2400" dirty="0" smtClean="0"/>
              <a:t>code spread around</a:t>
            </a:r>
          </a:p>
          <a:p>
            <a:pPr marL="225425" indent="-225425" algn="l">
              <a:spcBef>
                <a:spcPct val="50000"/>
              </a:spcBef>
              <a:buFont typeface="Arial" pitchFamily="34" charset="0"/>
              <a:buChar char="•"/>
            </a:pPr>
            <a:r>
              <a:rPr lang="en-US" dirty="0" smtClean="0"/>
              <a:t> </a:t>
            </a:r>
            <a:r>
              <a:rPr lang="en-US" sz="2400" dirty="0" smtClean="0"/>
              <a:t>tangling </a:t>
            </a:r>
            <a:r>
              <a:rPr lang="en-US" sz="2400" dirty="0"/>
              <a:t>– code in one region addresses multiple </a:t>
            </a:r>
            <a:r>
              <a:rPr lang="en-US" sz="2400" dirty="0" smtClean="0"/>
              <a:t>concerns</a:t>
            </a:r>
            <a:endParaRPr lang="en-US" sz="2400" dirty="0"/>
          </a:p>
        </p:txBody>
      </p:sp>
      <p:grpSp>
        <p:nvGrpSpPr>
          <p:cNvPr id="14" name="Group 62"/>
          <p:cNvGrpSpPr>
            <a:grpSpLocks/>
          </p:cNvGrpSpPr>
          <p:nvPr/>
        </p:nvGrpSpPr>
        <p:grpSpPr bwMode="auto">
          <a:xfrm>
            <a:off x="1981200" y="1676400"/>
            <a:ext cx="1981200" cy="3997325"/>
            <a:chOff x="1392" y="1056"/>
            <a:chExt cx="1248" cy="2518"/>
          </a:xfrm>
        </p:grpSpPr>
        <p:sp>
          <p:nvSpPr>
            <p:cNvPr id="15" name="Text Box 63"/>
            <p:cNvSpPr txBox="1">
              <a:spLocks noChangeArrowheads="1"/>
            </p:cNvSpPr>
            <p:nvPr/>
          </p:nvSpPr>
          <p:spPr bwMode="auto">
            <a:xfrm>
              <a:off x="1392" y="1056"/>
              <a:ext cx="384" cy="2438"/>
            </a:xfrm>
            <a:prstGeom prst="rect">
              <a:avLst/>
            </a:prstGeom>
            <a:noFill/>
            <a:ln w="12700">
              <a:noFill/>
              <a:miter lim="800000"/>
              <a:headEnd/>
              <a:tailEnd/>
            </a:ln>
            <a:effectLst/>
          </p:spPr>
          <p:txBody>
            <a:bodyPr>
              <a:spAutoFit/>
            </a:bodyPr>
            <a:lstStyle/>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Standard implementation of the &lt;b&gt;Session&lt;/b&gt; interface.  This object is</a:t>
              </a:r>
            </a:p>
            <a:p>
              <a:pPr algn="l"/>
              <a:r>
                <a:rPr lang="en-US" sz="100" b="1" u="sng" noProof="1">
                  <a:latin typeface="Courier New" pitchFamily="49" charset="0"/>
                </a:rPr>
                <a:t> * serializable, so that it can be stored in persistent storage or transferred</a:t>
              </a:r>
            </a:p>
            <a:p>
              <a:pPr algn="l"/>
              <a:r>
                <a:rPr lang="en-US" sz="100" b="1" u="sng" noProof="1">
                  <a:latin typeface="Courier New" pitchFamily="49" charset="0"/>
                </a:rPr>
                <a:t> * to a different JVM for distributable session support.</a:t>
              </a:r>
            </a:p>
            <a:p>
              <a:pPr algn="l"/>
              <a:r>
                <a:rPr lang="en-US" sz="100" b="1" u="sng" noProof="1">
                  <a:latin typeface="Courier New" pitchFamily="49" charset="0"/>
                </a:rPr>
                <a:t> * &lt;p&gt;</a:t>
              </a:r>
            </a:p>
            <a:p>
              <a:pPr algn="l"/>
              <a:r>
                <a:rPr lang="en-US" sz="100" b="1" u="sng" noProof="1">
                  <a:latin typeface="Courier New" pitchFamily="49" charset="0"/>
                </a:rPr>
                <a:t> * &lt;b&gt;IMPLEMENTATION NOTE&lt;/b&gt;:  An instance of this class represents both the</a:t>
              </a:r>
            </a:p>
            <a:p>
              <a:pPr algn="l"/>
              <a:r>
                <a:rPr lang="en-US" sz="100" b="1" u="sng" noProof="1">
                  <a:latin typeface="Courier New" pitchFamily="49" charset="0"/>
                </a:rPr>
                <a:t> * internal (Session) and application level (HttpSession) view of the session.</a:t>
              </a:r>
            </a:p>
            <a:p>
              <a:pPr algn="l"/>
              <a:r>
                <a:rPr lang="en-US" sz="100" b="1" u="sng" noProof="1">
                  <a:latin typeface="Courier New" pitchFamily="49" charset="0"/>
                </a:rPr>
                <a:t> * However, because the class itself is not declared public, Java logic outside</a:t>
              </a:r>
            </a:p>
            <a:p>
              <a:pPr algn="l"/>
              <a:r>
                <a:rPr lang="en-US" sz="100" b="1" u="sng" noProof="1">
                  <a:latin typeface="Courier New" pitchFamily="49" charset="0"/>
                </a:rPr>
                <a:t> * of the &lt;code&gt;org.apache.tomcat.session&lt;/code&gt; package cannot cast an</a:t>
              </a:r>
            </a:p>
            <a:p>
              <a:pPr algn="l"/>
              <a:r>
                <a:rPr lang="en-US" sz="100" b="1" u="sng" noProof="1">
                  <a:latin typeface="Courier New" pitchFamily="49" charset="0"/>
                </a:rPr>
                <a:t> * HttpSession view of this instance back to a Session view.</a:t>
              </a:r>
            </a:p>
            <a:p>
              <a:pPr algn="l"/>
              <a:r>
                <a:rPr lang="en-US" sz="100" b="1" u="sng" noProof="1">
                  <a:latin typeface="Courier New" pitchFamily="49" charset="0"/>
                </a:rPr>
                <a:t> *</a:t>
              </a:r>
            </a:p>
            <a:p>
              <a:pPr algn="l"/>
              <a:r>
                <a:rPr lang="en-US" sz="100" b="1" u="sng" noProof="1">
                  <a:latin typeface="Courier New" pitchFamily="49" charset="0"/>
                </a:rPr>
                <a:t> * @author Craig R. McClanahan</a:t>
              </a:r>
            </a:p>
            <a:p>
              <a:pPr algn="l"/>
              <a:r>
                <a:rPr lang="en-US" sz="100" b="1" u="sng" noProof="1">
                  <a:latin typeface="Courier New" pitchFamily="49" charset="0"/>
                </a:rPr>
                <a:t> * @version $Revision: 1.2 $ $Date: 2000/05/15 17:54:10 $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final class StandardSession</a:t>
              </a:r>
            </a:p>
            <a:p>
              <a:pPr algn="l"/>
              <a:r>
                <a:rPr lang="en-US" sz="100" b="1" u="sng" noProof="1">
                  <a:latin typeface="Courier New" pitchFamily="49" charset="0"/>
                </a:rPr>
                <a:t>    implements HttpSession, Session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Constructors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Construct a new Session associated with the specified Manager.</a:t>
              </a:r>
            </a:p>
            <a:p>
              <a:pPr algn="l"/>
              <a:r>
                <a:rPr lang="en-US" sz="100" b="1" u="sng" noProof="1">
                  <a:latin typeface="Courier New" pitchFamily="49" charset="0"/>
                </a:rPr>
                <a:t>     *</a:t>
              </a:r>
            </a:p>
            <a:p>
              <a:pPr algn="l"/>
              <a:r>
                <a:rPr lang="en-US" sz="100" b="1" u="sng" noProof="1">
                  <a:latin typeface="Courier New" pitchFamily="49" charset="0"/>
                </a:rPr>
                <a:t>     * @param manager The manager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public StandardSession(Manager manager) {</a:t>
              </a:r>
            </a:p>
            <a:p>
              <a:pPr algn="l"/>
              <a:endParaRPr lang="en-US" sz="100" b="1" u="sng" noProof="1">
                <a:latin typeface="Courier New" pitchFamily="49" charset="0"/>
              </a:endParaRPr>
            </a:p>
            <a:p>
              <a:pPr algn="l"/>
              <a:r>
                <a:rPr lang="en-US" sz="100" b="1" u="sng" noProof="1">
                  <a:latin typeface="Courier New" pitchFamily="49" charset="0"/>
                </a:rPr>
                <a:t>        super();</a:t>
              </a:r>
            </a:p>
            <a:p>
              <a:pPr algn="l"/>
              <a:r>
                <a:rPr lang="en-US" sz="100" b="1" u="sng" noProof="1">
                  <a:latin typeface="Courier New" pitchFamily="49" charset="0"/>
                </a:rPr>
                <a:t>        this.manager = 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The last accessed time for this Session.</a:t>
              </a:r>
            </a:p>
            <a:p>
              <a:pPr algn="l"/>
              <a:r>
                <a:rPr lang="en-US" sz="100" b="1" u="sng" noProof="1">
                  <a:latin typeface="Courier New" pitchFamily="49" charset="0"/>
                </a:rPr>
                <a:t>     */</a:t>
              </a:r>
            </a:p>
            <a:p>
              <a:pPr algn="l"/>
              <a:r>
                <a:rPr lang="en-US" sz="100" b="1" u="sng" noProof="1">
                  <a:solidFill>
                    <a:schemeClr val="folHlink"/>
                  </a:solidFill>
                  <a:latin typeface="Courier New" pitchFamily="49" charset="0"/>
                </a:rPr>
                <a:t>    private long lastAccessedTime = creationTime;</a:t>
              </a:r>
            </a:p>
            <a:p>
              <a:pPr algn="l"/>
              <a:endParaRPr lang="en-US" sz="100" b="1" u="sng" noProof="1">
                <a:solidFill>
                  <a:schemeClr val="folHlink"/>
                </a:solidFill>
                <a:latin typeface="Courier New" pitchFamily="49" charset="0"/>
              </a:endParaRPr>
            </a:p>
            <a:p>
              <a:pPr algn="l"/>
              <a:endParaRPr lang="en-US" sz="100" b="1" u="sng" noProof="1">
                <a:solidFill>
                  <a:schemeClr val="folHlink"/>
                </a:solidFill>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Manager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private Manager manager = null;</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maximum time interval, in seconds, between client requests before</a:t>
              </a:r>
            </a:p>
            <a:p>
              <a:pPr algn="l"/>
              <a:r>
                <a:rPr lang="en-US" sz="100" b="1" u="sng" noProof="1">
                  <a:latin typeface="Courier New" pitchFamily="49" charset="0"/>
                </a:rPr>
                <a:t>     * the servlet container may invalidate this session.  A negative time</a:t>
              </a:r>
            </a:p>
            <a:p>
              <a:pPr algn="l"/>
              <a:r>
                <a:rPr lang="en-US" sz="100" b="1" u="sng" noProof="1">
                  <a:latin typeface="Courier New" pitchFamily="49" charset="0"/>
                </a:rPr>
                <a:t>     * indicates that the session should never time out.</a:t>
              </a:r>
            </a:p>
            <a:p>
              <a:pPr algn="l"/>
              <a:r>
                <a:rPr lang="en-US" sz="100" b="1" u="sng" noProof="1">
                  <a:latin typeface="Courier New" pitchFamily="49" charset="0"/>
                </a:rPr>
                <a:t>     */</a:t>
              </a:r>
            </a:p>
            <a:p>
              <a:pPr algn="l"/>
              <a:r>
                <a:rPr lang="en-US" sz="100" b="1" u="sng" noProof="1">
                  <a:latin typeface="Courier New" pitchFamily="49" charset="0"/>
                </a:rPr>
                <a:t>    private int maxInactiveInterval = -1;</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Flag indicating whether this session is new or not.</a:t>
              </a:r>
            </a:p>
            <a:p>
              <a:pPr algn="l"/>
              <a:r>
                <a:rPr lang="en-US" sz="100" b="1" u="sng" noProof="1">
                  <a:latin typeface="Courier New" pitchFamily="49" charset="0"/>
                </a:rPr>
                <a:t>     */</a:t>
              </a:r>
            </a:p>
            <a:p>
              <a:pPr algn="l"/>
              <a:r>
                <a:rPr lang="en-US" sz="100" b="1" u="sng" noProof="1">
                  <a:latin typeface="Courier New" pitchFamily="49" charset="0"/>
                </a:rPr>
                <a:t>    private boolean isNew = true;</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Flag indicating whether this session is valid or not.</a:t>
              </a:r>
            </a:p>
            <a:p>
              <a:pPr algn="l"/>
              <a:r>
                <a:rPr lang="en-US" sz="100" b="1" u="sng" noProof="1">
                  <a:latin typeface="Courier New" pitchFamily="49" charset="0"/>
                </a:rPr>
                <a:t>     */</a:t>
              </a:r>
            </a:p>
            <a:p>
              <a:pPr algn="l"/>
              <a:r>
                <a:rPr lang="en-US" sz="100" b="1" u="sng" noProof="1">
                  <a:latin typeface="Courier New" pitchFamily="49" charset="0"/>
                </a:rPr>
                <a:t>    private boolean isValid = false;</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string manager for this package.</a:t>
              </a:r>
            </a:p>
            <a:p>
              <a:pPr algn="l"/>
              <a:r>
                <a:rPr lang="en-US" sz="100" b="1" u="sng" noProof="1">
                  <a:latin typeface="Courier New" pitchFamily="49" charset="0"/>
                </a:rPr>
                <a:t>     */</a:t>
              </a: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HTTP session context associated with this session.</a:t>
              </a:r>
            </a:p>
            <a:p>
              <a:pPr algn="l"/>
              <a:r>
                <a:rPr lang="en-US" sz="100" b="1" u="sng" noProof="1">
                  <a:latin typeface="Courier New" pitchFamily="49" charset="0"/>
                </a:rPr>
                <a:t>     */</a:t>
              </a:r>
            </a:p>
            <a:p>
              <a:pPr algn="l"/>
              <a:r>
                <a:rPr lang="en-US" sz="100" b="1" u="sng" noProof="1">
                  <a:latin typeface="Courier New" pitchFamily="49" charset="0"/>
                </a:rPr>
                <a:t>    private static HttpSessionContext sessionContext = null;</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current accessed time for this session.</a:t>
              </a:r>
            </a:p>
            <a:p>
              <a:pPr algn="l"/>
              <a:r>
                <a:rPr lang="en-US" sz="100" b="1" u="sng" noProof="1">
                  <a:latin typeface="Courier New" pitchFamily="49" charset="0"/>
                </a:rPr>
                <a:t>     */</a:t>
              </a:r>
            </a:p>
            <a:p>
              <a:pPr algn="l"/>
              <a:r>
                <a:rPr lang="en-US" sz="100" b="1" u="sng" noProof="1">
                  <a:latin typeface="Courier New" pitchFamily="49" charset="0"/>
                </a:rPr>
                <a:t>    private long thisAccessedTime = creationTime;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Session Properties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creation time for this session.  This method is called by the</a:t>
              </a:r>
            </a:p>
            <a:p>
              <a:pPr algn="l"/>
              <a:r>
                <a:rPr lang="en-US" sz="100" b="1" u="sng" noProof="1">
                  <a:latin typeface="Courier New" pitchFamily="49" charset="0"/>
                </a:rPr>
                <a:t>     * Manager when an existing Session instance is reused.</a:t>
              </a:r>
            </a:p>
            <a:p>
              <a:pPr algn="l"/>
              <a:r>
                <a:rPr lang="en-US" sz="100" b="1" u="sng" noProof="1">
                  <a:latin typeface="Courier New" pitchFamily="49" charset="0"/>
                </a:rPr>
                <a:t>     *</a:t>
              </a:r>
            </a:p>
            <a:p>
              <a:pPr algn="l"/>
              <a:r>
                <a:rPr lang="en-US" sz="100" b="1" u="sng" noProof="1">
                  <a:latin typeface="Courier New" pitchFamily="49" charset="0"/>
                </a:rPr>
                <a:t>     * @param time The new creation time</a:t>
              </a:r>
            </a:p>
            <a:p>
              <a:pPr algn="l"/>
              <a:r>
                <a:rPr lang="en-US" sz="100" b="1" u="sng" noProof="1">
                  <a:latin typeface="Courier New" pitchFamily="49" charset="0"/>
                </a:rPr>
                <a:t>     */</a:t>
              </a:r>
            </a:p>
            <a:p>
              <a:pPr algn="l"/>
              <a:r>
                <a:rPr lang="en-US" sz="100" b="1" u="sng" noProof="1">
                  <a:latin typeface="Courier New" pitchFamily="49" charset="0"/>
                </a:rPr>
                <a:t>    public void setCreationTime(long time) {</a:t>
              </a:r>
            </a:p>
            <a:p>
              <a:pPr algn="l"/>
              <a:endParaRPr lang="en-US" sz="100" b="1" u="sng" noProof="1">
                <a:latin typeface="Courier New" pitchFamily="49" charset="0"/>
              </a:endParaRPr>
            </a:p>
            <a:p>
              <a:pPr algn="l"/>
              <a:r>
                <a:rPr lang="en-US" sz="100" b="1" u="sng" noProof="1">
                  <a:latin typeface="Courier New" pitchFamily="49" charset="0"/>
                </a:rPr>
                <a:t>        this.creationTime = time;</a:t>
              </a:r>
            </a:p>
            <a:p>
              <a:pPr algn="l"/>
              <a:r>
                <a:rPr lang="en-US" sz="100" b="1" u="sng" noProof="1">
                  <a:solidFill>
                    <a:schemeClr val="folHlink"/>
                  </a:solidFill>
                  <a:latin typeface="Courier New" pitchFamily="49" charset="0"/>
                </a:rPr>
                <a:t>        this.lastAccessedTime = time;</a:t>
              </a:r>
            </a:p>
            <a:p>
              <a:pPr algn="l"/>
              <a:r>
                <a:rPr lang="en-US" sz="100" b="1" u="sng" noProof="1">
                  <a:latin typeface="Courier New" pitchFamily="49" charset="0"/>
                </a:rPr>
                <a:t>        this.thisAccessedTime = 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identifier for this session.</a:t>
              </a:r>
            </a:p>
            <a:p>
              <a:pPr algn="l"/>
              <a:r>
                <a:rPr lang="en-US" sz="100" b="1" u="sng" noProof="1">
                  <a:latin typeface="Courier New" pitchFamily="49" charset="0"/>
                </a:rPr>
                <a:t>     */</a:t>
              </a:r>
            </a:p>
            <a:p>
              <a:pPr algn="l"/>
              <a:r>
                <a:rPr lang="en-US" sz="100" b="1" u="sng" noProof="1">
                  <a:latin typeface="Courier New" pitchFamily="49" charset="0"/>
                </a:rPr>
                <a:t>    public String getId() {</a:t>
              </a:r>
            </a:p>
            <a:p>
              <a:pPr algn="l"/>
              <a:endParaRPr lang="en-US" sz="100" b="1" u="sng" noProof="1">
                <a:latin typeface="Courier New" pitchFamily="49" charset="0"/>
              </a:endParaRPr>
            </a:p>
            <a:p>
              <a:pPr algn="l"/>
              <a:r>
                <a:rPr lang="en-US" sz="100" b="1" u="sng" noProof="1">
                  <a:latin typeface="Courier New" pitchFamily="49" charset="0"/>
                </a:rPr>
                <a:t>        return (this.id);</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session identifier for this session.</a:t>
              </a:r>
            </a:p>
            <a:p>
              <a:pPr algn="l"/>
              <a:r>
                <a:rPr lang="en-US" sz="100" b="1" u="sng" noProof="1">
                  <a:latin typeface="Courier New" pitchFamily="49" charset="0"/>
                </a:rPr>
                <a:t>     *</a:t>
              </a:r>
            </a:p>
            <a:p>
              <a:pPr algn="l"/>
              <a:r>
                <a:rPr lang="en-US" sz="100" b="1" u="sng" noProof="1">
                  <a:latin typeface="Courier New" pitchFamily="49" charset="0"/>
                </a:rPr>
                <a:t>     * @param id The new session identifier</a:t>
              </a:r>
            </a:p>
            <a:p>
              <a:pPr algn="l"/>
              <a:r>
                <a:rPr lang="en-US" sz="100" b="1" u="sng" noProof="1">
                  <a:latin typeface="Courier New" pitchFamily="49" charset="0"/>
                </a:rPr>
                <a:t>     */</a:t>
              </a:r>
            </a:p>
            <a:p>
              <a:pPr algn="l"/>
              <a:r>
                <a:rPr lang="en-US" sz="100" b="1" u="sng" noProof="1">
                  <a:latin typeface="Courier New" pitchFamily="49" charset="0"/>
                </a:rPr>
                <a:t>    public void setId(String id) {</a:t>
              </a:r>
            </a:p>
            <a:p>
              <a:pPr algn="l"/>
              <a:endParaRPr lang="en-US" sz="100" b="1" u="sng" noProof="1">
                <a:latin typeface="Courier New" pitchFamily="49" charset="0"/>
              </a:endParaRPr>
            </a:p>
            <a:p>
              <a:pPr algn="l"/>
              <a:r>
                <a:rPr lang="en-US" sz="100" b="1" u="sng" noProof="1">
                  <a:latin typeface="Courier New" pitchFamily="49" charset="0"/>
                </a:rPr>
                <a:t>        if ((this.id != null) &amp;&amp; (manager != null) &amp;&amp;</a:t>
              </a:r>
            </a:p>
            <a:p>
              <a:pPr algn="l"/>
              <a:r>
                <a:rPr lang="en-US" sz="100" b="1" u="sng" noProof="1">
                  <a:latin typeface="Courier New" pitchFamily="49" charset="0"/>
                </a:rPr>
                <a:t>          (manager instanceof ManagerBase))</a:t>
              </a:r>
            </a:p>
            <a:p>
              <a:pPr algn="l"/>
              <a:r>
                <a:rPr lang="en-US" sz="100" b="1" u="sng" noProof="1">
                  <a:latin typeface="Courier New" pitchFamily="49" charset="0"/>
                </a:rPr>
                <a:t>            ((ManagerBase) manager).remove(this);</a:t>
              </a:r>
            </a:p>
            <a:p>
              <a:pPr algn="l"/>
              <a:endParaRPr lang="en-US" sz="100" b="1" u="sng" noProof="1">
                <a:latin typeface="Courier New" pitchFamily="49" charset="0"/>
              </a:endParaRPr>
            </a:p>
            <a:p>
              <a:pPr algn="l"/>
              <a:r>
                <a:rPr lang="en-US" sz="100" b="1" u="sng" noProof="1">
                  <a:latin typeface="Courier New" pitchFamily="49" charset="0"/>
                </a:rPr>
                <a:t>        this.id = id;</a:t>
              </a:r>
            </a:p>
            <a:p>
              <a:pPr algn="l"/>
              <a:endParaRPr lang="en-US" sz="100" b="1" u="sng" noProof="1">
                <a:latin typeface="Courier New" pitchFamily="49" charset="0"/>
              </a:endParaRPr>
            </a:p>
            <a:p>
              <a:pPr algn="l"/>
              <a:r>
                <a:rPr lang="en-US" sz="100" b="1" u="sng" noProof="1">
                  <a:latin typeface="Courier New" pitchFamily="49" charset="0"/>
                </a:rPr>
                <a:t>        if ((manager != null) &amp;&amp; (manager instanceof ManagerBase))</a:t>
              </a:r>
            </a:p>
            <a:p>
              <a:pPr algn="l"/>
              <a:r>
                <a:rPr lang="en-US" sz="100" b="1" u="sng" noProof="1">
                  <a:latin typeface="Courier New" pitchFamily="49" charset="0"/>
                </a:rPr>
                <a:t>            ((ManagerBase) manager).add(this);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descriptive information about this Session implementation and</a:t>
              </a:r>
            </a:p>
            <a:p>
              <a:pPr algn="l"/>
              <a:r>
                <a:rPr lang="en-US" sz="100" b="1" u="sng" noProof="1">
                  <a:latin typeface="Courier New" pitchFamily="49" charset="0"/>
                </a:rPr>
                <a:t>     * the corresponding version number, in the format</a:t>
              </a:r>
            </a:p>
            <a:p>
              <a:pPr algn="l"/>
              <a:r>
                <a:rPr lang="en-US" sz="100" b="1" u="sng" noProof="1">
                  <a:latin typeface="Courier New" pitchFamily="49" charset="0"/>
                </a:rPr>
                <a:t>     * &lt;code&gt;&amp;lt;description&amp;gt;/&amp;lt;version&amp;gt;&lt;/code&gt;.</a:t>
              </a:r>
            </a:p>
            <a:p>
              <a:pPr algn="l"/>
              <a:r>
                <a:rPr lang="en-US" sz="100" b="1" u="sng" noProof="1">
                  <a:latin typeface="Courier New" pitchFamily="49" charset="0"/>
                </a:rPr>
                <a:t>     */</a:t>
              </a:r>
            </a:p>
            <a:p>
              <a:pPr algn="l"/>
              <a:r>
                <a:rPr lang="en-US" sz="100" b="1" u="sng" noProof="1">
                  <a:latin typeface="Courier New" pitchFamily="49" charset="0"/>
                </a:rPr>
                <a:t>    public String getInfo() {</a:t>
              </a:r>
            </a:p>
            <a:p>
              <a:pPr algn="l"/>
              <a:endParaRPr lang="en-US" sz="100" b="1" u="sng" noProof="1">
                <a:latin typeface="Courier New" pitchFamily="49" charset="0"/>
              </a:endParaRPr>
            </a:p>
            <a:p>
              <a:pPr algn="l"/>
              <a:r>
                <a:rPr lang="en-US" sz="100" b="1" u="sng" noProof="1">
                  <a:latin typeface="Courier New" pitchFamily="49" charset="0"/>
                </a:rPr>
                <a:t>        return (this.info);</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r>
                <a:rPr lang="en-US" sz="100" b="1" u="sng" noProof="1">
                  <a:solidFill>
                    <a:schemeClr val="folHlink"/>
                  </a:solidFill>
                  <a:latin typeface="Courier New" pitchFamily="49" charset="0"/>
                </a:rPr>
                <a:t>/**</a:t>
              </a:r>
            </a:p>
            <a:p>
              <a:pPr algn="l"/>
              <a:r>
                <a:rPr lang="en-US" sz="100" b="1" u="sng" noProof="1">
                  <a:solidFill>
                    <a:schemeClr val="folHlink"/>
                  </a:solidFill>
                  <a:latin typeface="Courier New" pitchFamily="49" charset="0"/>
                </a:rPr>
                <a:t>     * Return the last time the client sent a request associated with this</a:t>
              </a:r>
            </a:p>
            <a:p>
              <a:pPr algn="l"/>
              <a:r>
                <a:rPr lang="en-US" sz="100" b="1" u="sng" noProof="1">
                  <a:solidFill>
                    <a:schemeClr val="folHlink"/>
                  </a:solidFill>
                  <a:latin typeface="Courier New" pitchFamily="49" charset="0"/>
                </a:rPr>
                <a:t>     * session, as the number of milliseconds since midnight, January 1, 1970</a:t>
              </a:r>
            </a:p>
            <a:p>
              <a:pPr algn="l"/>
              <a:r>
                <a:rPr lang="en-US" sz="100" b="1" u="sng" noProof="1">
                  <a:solidFill>
                    <a:schemeClr val="folHlink"/>
                  </a:solidFill>
                  <a:latin typeface="Courier New" pitchFamily="49" charset="0"/>
                </a:rPr>
                <a:t>     * GMT.  Actions that your application takes, such as getting or setting</a:t>
              </a:r>
            </a:p>
            <a:p>
              <a:pPr algn="l"/>
              <a:r>
                <a:rPr lang="en-US" sz="100" b="1" u="sng" noProof="1">
                  <a:solidFill>
                    <a:schemeClr val="folHlink"/>
                  </a:solidFill>
                  <a:latin typeface="Courier New" pitchFamily="49" charset="0"/>
                </a:rPr>
                <a:t>     * a value associated with the session, do not affect the access time.</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public long getLastAccessedTime() {</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return (this.lastAccessedTime);</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Manager within which this Session is valid.</a:t>
              </a:r>
            </a:p>
            <a:p>
              <a:pPr algn="l"/>
              <a:r>
                <a:rPr lang="en-US" sz="100" b="1" u="sng" noProof="1">
                  <a:latin typeface="Courier New" pitchFamily="49" charset="0"/>
                </a:rPr>
                <a:t>     */</a:t>
              </a:r>
            </a:p>
            <a:p>
              <a:pPr algn="l"/>
              <a:r>
                <a:rPr lang="en-US" sz="100" b="1" u="sng" noProof="1">
                  <a:latin typeface="Courier New" pitchFamily="49" charset="0"/>
                </a:rPr>
                <a:t>    public Manager getManager() {</a:t>
              </a:r>
            </a:p>
            <a:p>
              <a:pPr algn="l"/>
              <a:endParaRPr lang="en-US" sz="100" b="1" u="sng" noProof="1">
                <a:latin typeface="Courier New" pitchFamily="49" charset="0"/>
              </a:endParaRPr>
            </a:p>
            <a:p>
              <a:pPr algn="l"/>
              <a:r>
                <a:rPr lang="en-US" sz="100" b="1" u="sng" noProof="1">
                  <a:latin typeface="Courier New" pitchFamily="49" charset="0"/>
                </a:rPr>
                <a:t>        return (this.manager);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Manager within which this Session is valid.</a:t>
              </a:r>
            </a:p>
            <a:p>
              <a:pPr algn="l"/>
              <a:r>
                <a:rPr lang="en-US" sz="100" b="1" u="sng" noProof="1">
                  <a:latin typeface="Courier New" pitchFamily="49" charset="0"/>
                </a:rPr>
                <a:t>     *</a:t>
              </a:r>
            </a:p>
            <a:p>
              <a:pPr algn="l"/>
              <a:r>
                <a:rPr lang="en-US" sz="100" b="1" u="sng" noProof="1">
                  <a:latin typeface="Courier New" pitchFamily="49" charset="0"/>
                </a:rPr>
                <a:t>     * @param manager The new Manager</a:t>
              </a:r>
            </a:p>
            <a:p>
              <a:pPr algn="l"/>
              <a:r>
                <a:rPr lang="en-US" sz="100" b="1" u="sng" noProof="1">
                  <a:latin typeface="Courier New" pitchFamily="49" charset="0"/>
                </a:rPr>
                <a:t>     */</a:t>
              </a:r>
            </a:p>
            <a:p>
              <a:pPr algn="l"/>
              <a:r>
                <a:rPr lang="en-US" sz="100" b="1" u="sng" noProof="1">
                  <a:latin typeface="Courier New" pitchFamily="49" charset="0"/>
                </a:rPr>
                <a:t>    public void setManager(Manager manager) {</a:t>
              </a:r>
            </a:p>
            <a:p>
              <a:pPr algn="l"/>
              <a:endParaRPr lang="en-US" sz="100" b="1" u="sng" noProof="1">
                <a:latin typeface="Courier New" pitchFamily="49" charset="0"/>
              </a:endParaRPr>
            </a:p>
            <a:p>
              <a:pPr algn="l"/>
              <a:r>
                <a:rPr lang="en-US" sz="100" b="1" u="sng" noProof="1">
                  <a:latin typeface="Courier New" pitchFamily="49" charset="0"/>
                </a:rPr>
                <a:t>        this.manager = 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maximum time interval, in seconds, between client requests</a:t>
              </a:r>
            </a:p>
            <a:p>
              <a:pPr algn="l"/>
              <a:r>
                <a:rPr lang="en-US" sz="100" b="1" u="sng" noProof="1">
                  <a:latin typeface="Courier New" pitchFamily="49" charset="0"/>
                </a:rPr>
                <a:t>     * before the servlet container will invalidate the session.  A negative</a:t>
              </a:r>
            </a:p>
            <a:p>
              <a:pPr algn="l"/>
              <a:r>
                <a:rPr lang="en-US" sz="100" b="1" u="sng" noProof="1">
                  <a:latin typeface="Courier New" pitchFamily="49" charset="0"/>
                </a:rPr>
                <a:t>     * time indicates that the session should never time out.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a:t>
              </a:r>
            </a:p>
            <a:p>
              <a:pPr algn="l"/>
              <a:r>
                <a:rPr lang="en-US" sz="100" b="1" u="sng" noProof="1">
                  <a:latin typeface="Courier New" pitchFamily="49" charset="0"/>
                </a:rPr>
                <a:t>     *  an invalidated session</a:t>
              </a:r>
            </a:p>
            <a:p>
              <a:pPr algn="l"/>
              <a:r>
                <a:rPr lang="en-US" sz="100" b="1" u="sng" noProof="1">
                  <a:latin typeface="Courier New" pitchFamily="49" charset="0"/>
                </a:rPr>
                <a:t>     */</a:t>
              </a:r>
            </a:p>
            <a:p>
              <a:pPr algn="l"/>
              <a:r>
                <a:rPr lang="en-US" sz="100" b="1" u="sng" noProof="1">
                  <a:latin typeface="Courier New" pitchFamily="49" charset="0"/>
                </a:rPr>
                <a:t>    public int getMaxInactiveInterval() {</a:t>
              </a:r>
            </a:p>
            <a:p>
              <a:pPr algn="l"/>
              <a:endParaRPr lang="en-US" sz="100" b="1" u="sng" noProof="1">
                <a:latin typeface="Courier New" pitchFamily="49" charset="0"/>
              </a:endParaRPr>
            </a:p>
            <a:p>
              <a:pPr algn="l"/>
              <a:r>
                <a:rPr lang="en-US" sz="100" b="1" u="sng" noProof="1">
                  <a:latin typeface="Courier New" pitchFamily="49" charset="0"/>
                </a:rPr>
                <a:t>        return (this.maxInactiveInterval);</a:t>
              </a:r>
            </a:p>
            <a:p>
              <a:pPr algn="l"/>
              <a:endParaRPr lang="en-US" sz="100" b="1" u="sng" noProof="1">
                <a:latin typeface="Courier New" pitchFamily="49" charset="0"/>
              </a:endParaRPr>
            </a:p>
            <a:p>
              <a:pPr algn="l"/>
              <a:r>
                <a:rPr lang="en-US" sz="100" b="1" u="sng" noProof="1">
                  <a:latin typeface="Courier New" pitchFamily="49" charset="0"/>
                </a:rPr>
                <a:t>    </a:t>
              </a:r>
            </a:p>
          </p:txBody>
        </p:sp>
        <p:sp>
          <p:nvSpPr>
            <p:cNvPr id="16" name="Text Box 64"/>
            <p:cNvSpPr txBox="1">
              <a:spLocks noChangeArrowheads="1"/>
            </p:cNvSpPr>
            <p:nvPr/>
          </p:nvSpPr>
          <p:spPr bwMode="auto">
            <a:xfrm>
              <a:off x="1680" y="1056"/>
              <a:ext cx="432" cy="2518"/>
            </a:xfrm>
            <a:prstGeom prst="rect">
              <a:avLst/>
            </a:prstGeom>
            <a:noFill/>
            <a:ln w="12700">
              <a:noFill/>
              <a:miter lim="800000"/>
              <a:headEnd/>
              <a:tailEnd/>
            </a:ln>
            <a:effectLst/>
          </p:spPr>
          <p:txBody>
            <a:bodyPr>
              <a:spAutoFit/>
            </a:bodyPr>
            <a:lstStyle/>
            <a:p>
              <a:pPr algn="l"/>
              <a:endParaRPr lang="en-US" sz="100" b="1" u="sng" noProof="1">
                <a:latin typeface="Courier New" pitchFamily="49" charset="0"/>
              </a:endParaRPr>
            </a:p>
            <a:p>
              <a:pPr algn="l"/>
              <a:r>
                <a:rPr lang="en-US" sz="100" b="1" u="sng" noProof="1">
                  <a:latin typeface="Courier New" pitchFamily="49" charset="0"/>
                </a:rPr>
                <a:t>    </a:t>
              </a:r>
              <a:r>
                <a:rPr lang="en-US" sz="100" b="1" u="sng" noProof="1">
                  <a:solidFill>
                    <a:schemeClr val="folHlink"/>
                  </a:solidFill>
                  <a:latin typeface="Courier New" pitchFamily="49" charset="0"/>
                </a:rPr>
                <a:t>/**</a:t>
              </a:r>
            </a:p>
            <a:p>
              <a:pPr algn="l"/>
              <a:r>
                <a:rPr lang="en-US" sz="100" b="1" u="sng" noProof="1">
                  <a:solidFill>
                    <a:schemeClr val="folHlink"/>
                  </a:solidFill>
                  <a:latin typeface="Courier New" pitchFamily="49" charset="0"/>
                </a:rPr>
                <a:t>     * Update the accessed time information for this session.  This method</a:t>
              </a:r>
            </a:p>
            <a:p>
              <a:pPr algn="l"/>
              <a:r>
                <a:rPr lang="en-US" sz="100" b="1" u="sng" noProof="1">
                  <a:solidFill>
                    <a:schemeClr val="folHlink"/>
                  </a:solidFill>
                  <a:latin typeface="Courier New" pitchFamily="49" charset="0"/>
                </a:rPr>
                <a:t>     * should be called by the context when a request comes in for a particular</a:t>
              </a:r>
            </a:p>
            <a:p>
              <a:pPr algn="l"/>
              <a:r>
                <a:rPr lang="en-US" sz="100" b="1" u="sng" noProof="1">
                  <a:solidFill>
                    <a:schemeClr val="folHlink"/>
                  </a:solidFill>
                  <a:latin typeface="Courier New" pitchFamily="49" charset="0"/>
                </a:rPr>
                <a:t>     * session, even if the application does not reference it.</a:t>
              </a:r>
            </a:p>
            <a:p>
              <a:pPr algn="l"/>
              <a:r>
                <a:rPr lang="en-US" sz="100" b="1" u="sng" noProof="1">
                  <a:solidFill>
                    <a:schemeClr val="folHlink"/>
                  </a:solidFill>
                  <a:latin typeface="Courier New" pitchFamily="49" charset="0"/>
                </a:rPr>
                <a:t>     */</a:t>
              </a:r>
            </a:p>
            <a:p>
              <a:pPr algn="l"/>
              <a:r>
                <a:rPr lang="en-US" sz="100" b="1" u="sng" noProof="1">
                  <a:solidFill>
                    <a:schemeClr val="folHlink"/>
                  </a:solidFill>
                  <a:latin typeface="Courier New" pitchFamily="49" charset="0"/>
                </a:rPr>
                <a:t>    public void access() {</a:t>
              </a:r>
            </a:p>
            <a:p>
              <a:pPr algn="l"/>
              <a:endParaRPr lang="en-US" sz="100" b="1" u="sng" noProof="1">
                <a:solidFill>
                  <a:schemeClr val="folHlink"/>
                </a:solidFill>
                <a:latin typeface="Courier New" pitchFamily="49" charset="0"/>
              </a:endParaRPr>
            </a:p>
            <a:p>
              <a:pPr algn="l"/>
              <a:r>
                <a:rPr lang="en-US" sz="100" b="1" u="sng" noProof="1">
                  <a:solidFill>
                    <a:schemeClr val="folHlink"/>
                  </a:solidFill>
                  <a:latin typeface="Courier New" pitchFamily="49" charset="0"/>
                </a:rPr>
                <a:t>        this.lastAccessedTime = this.thisAccessedTime;</a:t>
              </a:r>
            </a:p>
            <a:p>
              <a:pPr algn="l"/>
              <a:r>
                <a:rPr lang="en-US" sz="100" b="1" u="sng" noProof="1">
                  <a:solidFill>
                    <a:schemeClr val="folHlink"/>
                  </a:solidFill>
                  <a:latin typeface="Courier New" pitchFamily="49" charset="0"/>
                </a:rPr>
                <a:t>        this.thisAccessedTime = System.currentTimeMillis();</a:t>
              </a:r>
            </a:p>
            <a:p>
              <a:pPr algn="l"/>
              <a:r>
                <a:rPr lang="en-US" sz="100" b="1" u="sng" noProof="1">
                  <a:solidFill>
                    <a:schemeClr val="folHlink"/>
                  </a:solidFill>
                  <a:latin typeface="Courier New" pitchFamily="49" charset="0"/>
                </a:rPr>
                <a:t>        this.isNew=false;</a:t>
              </a:r>
            </a:p>
            <a:p>
              <a:pPr algn="l"/>
              <a:r>
                <a:rPr lang="en-US" sz="100" b="1" u="sng" noProof="1">
                  <a:solidFill>
                    <a:schemeClr val="folHlink"/>
                  </a:solidFill>
                  <a:latin typeface="Courier New" pitchFamily="49" charset="0"/>
                </a:rPr>
                <a:t>    }</a:t>
              </a:r>
            </a:p>
            <a:p>
              <a:pPr algn="l"/>
              <a:endParaRPr lang="en-US" sz="100" b="1" u="sng" noProof="1">
                <a:solidFill>
                  <a:schemeClr val="folHlink"/>
                </a:solidFill>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Perform the internal processing required to invalidate this session,</a:t>
              </a:r>
            </a:p>
            <a:p>
              <a:pPr algn="l"/>
              <a:r>
                <a:rPr lang="en-US" sz="100" b="1" u="sng" noProof="1">
                  <a:latin typeface="Courier New" pitchFamily="49" charset="0"/>
                </a:rPr>
                <a:t>     * without triggering an exception if the session has already expired.</a:t>
              </a:r>
            </a:p>
            <a:p>
              <a:pPr algn="l"/>
              <a:r>
                <a:rPr lang="en-US" sz="100" b="1" u="sng" noProof="1">
                  <a:latin typeface="Courier New" pitchFamily="49" charset="0"/>
                </a:rPr>
                <a:t>     */</a:t>
              </a:r>
            </a:p>
            <a:p>
              <a:pPr algn="l"/>
              <a:r>
                <a:rPr lang="en-US" sz="100" b="1" u="sng" noProof="1">
                  <a:latin typeface="Courier New" pitchFamily="49" charset="0"/>
                </a:rPr>
                <a:t>    public void expire() {</a:t>
              </a:r>
            </a:p>
            <a:p>
              <a:pPr algn="l"/>
              <a:endParaRPr lang="en-US" sz="100" b="1" u="sng" noProof="1">
                <a:latin typeface="Courier New" pitchFamily="49" charset="0"/>
              </a:endParaRPr>
            </a:p>
            <a:p>
              <a:pPr algn="l"/>
              <a:r>
                <a:rPr lang="en-US" sz="100" b="1" u="sng" noProof="1">
                  <a:latin typeface="Courier New" pitchFamily="49" charset="0"/>
                </a:rPr>
                <a:t>        // Remove this session from our manager's active sessions</a:t>
              </a:r>
            </a:p>
            <a:p>
              <a:pPr algn="l"/>
              <a:r>
                <a:rPr lang="en-US" sz="100" b="1" u="sng" noProof="1">
                  <a:latin typeface="Courier New" pitchFamily="49" charset="0"/>
                </a:rPr>
                <a:t>        if ((manager != null) &amp;&amp; (manager instanceof ManagerBase))</a:t>
              </a:r>
            </a:p>
            <a:p>
              <a:pPr algn="l"/>
              <a:r>
                <a:rPr lang="en-US" sz="100" b="1" u="sng" noProof="1">
                  <a:latin typeface="Courier New" pitchFamily="49" charset="0"/>
                </a:rPr>
                <a:t>            ((ManagerBase) manager).remove(this);</a:t>
              </a:r>
            </a:p>
            <a:p>
              <a:pPr algn="l"/>
              <a:endParaRPr lang="en-US" sz="100" b="1" u="sng" noProof="1">
                <a:latin typeface="Courier New" pitchFamily="49" charset="0"/>
              </a:endParaRPr>
            </a:p>
            <a:p>
              <a:pPr algn="l"/>
              <a:r>
                <a:rPr lang="en-US" sz="100" b="1" u="sng" noProof="1">
                  <a:latin typeface="Courier New" pitchFamily="49" charset="0"/>
                </a:rPr>
                <a:t>        // Unbind any objects associated with this session</a:t>
              </a: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r>
                <a:rPr lang="en-US" sz="100" b="1" u="sng" noProof="1">
                  <a:latin typeface="Courier New" pitchFamily="49" charset="0"/>
                </a:rPr>
                <a:t>        Enumeration names = results.elements();</a:t>
              </a:r>
            </a:p>
            <a:p>
              <a:pPr algn="l"/>
              <a:r>
                <a:rPr lang="en-US" sz="100" b="1" u="sng" noProof="1">
                  <a:latin typeface="Courier New" pitchFamily="49" charset="0"/>
                </a:rPr>
                <a:t>        while (names.hasMoreElements()) {</a:t>
              </a:r>
            </a:p>
            <a:p>
              <a:pPr algn="l"/>
              <a:r>
                <a:rPr lang="en-US" sz="100" b="1" u="sng" noProof="1">
                  <a:latin typeface="Courier New" pitchFamily="49" charset="0"/>
                </a:rPr>
                <a:t>            String name = (String) names.nextElement();</a:t>
              </a:r>
            </a:p>
            <a:p>
              <a:pPr algn="l"/>
              <a:r>
                <a:rPr lang="en-US" sz="100" b="1" u="sng" noProof="1">
                  <a:latin typeface="Courier New" pitchFamily="49" charset="0"/>
                </a:rPr>
                <a:t>            removeAttribute(name);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Mark this session as invalid</a:t>
              </a:r>
            </a:p>
            <a:p>
              <a:pPr algn="l"/>
              <a:r>
                <a:rPr lang="en-US" sz="100" b="1" u="sng" noProof="1">
                  <a:latin typeface="Courier New" pitchFamily="49" charset="0"/>
                </a:rPr>
                <a:t>        setValid(false);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&lt;code&gt;isNew&lt;/code&gt; flag for this session.</a:t>
              </a:r>
            </a:p>
            <a:p>
              <a:pPr algn="l"/>
              <a:r>
                <a:rPr lang="en-US" sz="100" b="1" u="sng" noProof="1">
                  <a:latin typeface="Courier New" pitchFamily="49" charset="0"/>
                </a:rPr>
                <a:t>     *</a:t>
              </a:r>
            </a:p>
            <a:p>
              <a:pPr algn="l"/>
              <a:r>
                <a:rPr lang="en-US" sz="100" b="1" u="sng" noProof="1">
                  <a:latin typeface="Courier New" pitchFamily="49" charset="0"/>
                </a:rPr>
                <a:t>     * @param isNew The new value for the &lt;code&gt;isNew&lt;/code&gt; flag</a:t>
              </a:r>
            </a:p>
            <a:p>
              <a:pPr algn="l"/>
              <a:r>
                <a:rPr lang="en-US" sz="100" b="1" u="sng" noProof="1">
                  <a:latin typeface="Courier New" pitchFamily="49" charset="0"/>
                </a:rPr>
                <a:t>     */</a:t>
              </a:r>
            </a:p>
            <a:p>
              <a:pPr algn="l"/>
              <a:r>
                <a:rPr lang="en-US" sz="100" b="1" u="sng" noProof="1">
                  <a:latin typeface="Courier New" pitchFamily="49" charset="0"/>
                </a:rPr>
                <a:t>    void setNew(boolean isNew) {</a:t>
              </a:r>
            </a:p>
            <a:p>
              <a:pPr algn="l"/>
              <a:endParaRPr lang="en-US" sz="100" b="1" u="sng" noProof="1">
                <a:latin typeface="Courier New" pitchFamily="49" charset="0"/>
              </a:endParaRPr>
            </a:p>
            <a:p>
              <a:pPr algn="l"/>
              <a:r>
                <a:rPr lang="en-US" sz="100" b="1" u="sng" noProof="1">
                  <a:latin typeface="Courier New" pitchFamily="49" charset="0"/>
                </a:rPr>
                <a:t>        this.isNew = isNew;</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&lt;code&gt;isValid&lt;/code&gt; flag for this session.</a:t>
              </a:r>
            </a:p>
            <a:p>
              <a:pPr algn="l"/>
              <a:r>
                <a:rPr lang="en-US" sz="100" b="1" u="sng" noProof="1">
                  <a:latin typeface="Courier New" pitchFamily="49" charset="0"/>
                </a:rPr>
                <a:t>     *</a:t>
              </a:r>
            </a:p>
            <a:p>
              <a:pPr algn="l"/>
              <a:r>
                <a:rPr lang="en-US" sz="100" b="1" u="sng" noProof="1">
                  <a:latin typeface="Courier New" pitchFamily="49" charset="0"/>
                </a:rPr>
                <a:t>     * @param isValid The new value for the &lt;code&gt;isValid&lt;/code&gt; flag</a:t>
              </a:r>
            </a:p>
            <a:p>
              <a:pPr algn="l"/>
              <a:r>
                <a:rPr lang="en-US" sz="100" b="1" u="sng" noProof="1">
                  <a:latin typeface="Courier New" pitchFamily="49" charset="0"/>
                </a:rPr>
                <a:t>     */</a:t>
              </a:r>
            </a:p>
            <a:p>
              <a:pPr algn="l"/>
              <a:r>
                <a:rPr lang="en-US" sz="100" b="1" u="sng" noProof="1">
                  <a:latin typeface="Courier New" pitchFamily="49" charset="0"/>
                </a:rPr>
                <a:t>    void setValid(boolean isValid) {</a:t>
              </a:r>
            </a:p>
            <a:p>
              <a:pPr algn="l"/>
              <a:endParaRPr lang="en-US" sz="100" b="1" u="sng" noProof="1">
                <a:latin typeface="Courier New" pitchFamily="49" charset="0"/>
              </a:endParaRPr>
            </a:p>
            <a:p>
              <a:pPr algn="l"/>
              <a:r>
                <a:rPr lang="en-US" sz="100" b="1" u="sng" noProof="1">
                  <a:latin typeface="Courier New" pitchFamily="49" charset="0"/>
                </a:rPr>
                <a:t>        this.isValid = isValid;</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HttpSession Properties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time when this session was created, in milliseconds since</a:t>
              </a:r>
            </a:p>
            <a:p>
              <a:pPr algn="l"/>
              <a:r>
                <a:rPr lang="en-US" sz="100" b="1" u="sng" noProof="1">
                  <a:latin typeface="Courier New" pitchFamily="49" charset="0"/>
                </a:rPr>
                <a:t>     * midnight, January 1, 1970 GMT.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long getCreationTime() {</a:t>
              </a:r>
            </a:p>
            <a:p>
              <a:pPr algn="l"/>
              <a:endParaRPr lang="en-US" sz="100" b="1" u="sng" noProof="1">
                <a:latin typeface="Courier New" pitchFamily="49" charset="0"/>
              </a:endParaRPr>
            </a:p>
            <a:p>
              <a:pPr algn="l"/>
              <a:r>
                <a:rPr lang="en-US" sz="100" b="1" u="sng" noProof="1">
                  <a:latin typeface="Courier New" pitchFamily="49" charset="0"/>
                </a:rPr>
                <a:t>        return (this.creationTime);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context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 @deprecated As of Version 2.1, this method is deprecated and has no</a:t>
              </a:r>
            </a:p>
            <a:p>
              <a:pPr algn="l"/>
              <a:r>
                <a:rPr lang="en-US" sz="100" b="1" u="sng" noProof="1">
                  <a:latin typeface="Courier New" pitchFamily="49" charset="0"/>
                </a:rPr>
                <a:t>     *  replacement.  It will be removed in a future version of the</a:t>
              </a:r>
            </a:p>
            <a:p>
              <a:pPr algn="l"/>
              <a:r>
                <a:rPr lang="en-US" sz="100" b="1" u="sng" noProof="1">
                  <a:latin typeface="Courier New" pitchFamily="49" charset="0"/>
                </a:rPr>
                <a:t>     *  Java Servlet API.</a:t>
              </a:r>
            </a:p>
            <a:p>
              <a:pPr algn="l"/>
              <a:r>
                <a:rPr lang="en-US" sz="100" b="1" u="sng" noProof="1">
                  <a:latin typeface="Courier New" pitchFamily="49" charset="0"/>
                </a:rPr>
                <a:t>     */</a:t>
              </a:r>
            </a:p>
            <a:p>
              <a:pPr algn="l"/>
              <a:r>
                <a:rPr lang="en-US" sz="100" b="1" u="sng" noProof="1">
                  <a:latin typeface="Courier New" pitchFamily="49" charset="0"/>
                </a:rPr>
                <a:t>    public HttpSessionContext getSessionContext() {</a:t>
              </a:r>
            </a:p>
            <a:p>
              <a:pPr algn="l"/>
              <a:endParaRPr lang="en-US" sz="100" b="1" u="sng" noProof="1">
                <a:latin typeface="Courier New" pitchFamily="49" charset="0"/>
              </a:endParaRPr>
            </a:p>
            <a:p>
              <a:pPr algn="l"/>
              <a:r>
                <a:rPr lang="en-US" sz="100" b="1" u="sng" noProof="1">
                  <a:latin typeface="Courier New" pitchFamily="49" charset="0"/>
                </a:rPr>
                <a:t>        if (sessionContext == null)</a:t>
              </a:r>
            </a:p>
            <a:p>
              <a:pPr algn="l"/>
              <a:r>
                <a:rPr lang="en-US" sz="100" b="1" u="sng" noProof="1">
                  <a:latin typeface="Courier New" pitchFamily="49" charset="0"/>
                </a:rPr>
                <a:t>            sessionContext = new StandardSessionContext();</a:t>
              </a:r>
            </a:p>
            <a:p>
              <a:pPr algn="l"/>
              <a:r>
                <a:rPr lang="en-US" sz="100" b="1" u="sng" noProof="1">
                  <a:latin typeface="Courier New" pitchFamily="49" charset="0"/>
                </a:rPr>
                <a:t>        return (sessionContext);</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----------------------------------------------HttpSession Public Methods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object bound with the specified name in this session, or</a:t>
              </a:r>
            </a:p>
            <a:p>
              <a:pPr algn="l"/>
              <a:r>
                <a:rPr lang="en-US" sz="100" b="1" u="sng" noProof="1">
                  <a:latin typeface="Courier New" pitchFamily="49" charset="0"/>
                </a:rPr>
                <a:t>     * &lt;code&gt;null&lt;/code&gt; if no object is bound with that name.</a:t>
              </a:r>
            </a:p>
            <a:p>
              <a:pPr algn="l"/>
              <a:r>
                <a:rPr lang="en-US" sz="100" b="1" u="sng" noProof="1">
                  <a:latin typeface="Courier New" pitchFamily="49" charset="0"/>
                </a:rPr>
                <a:t>     *</a:t>
              </a:r>
            </a:p>
            <a:p>
              <a:pPr algn="l"/>
              <a:r>
                <a:rPr lang="en-US" sz="100" b="1" u="sng" noProof="1">
                  <a:latin typeface="Courier New" pitchFamily="49" charset="0"/>
                </a:rPr>
                <a:t>     * @param name Name of the attribute to be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Object getAttribute(String name) {</a:t>
              </a:r>
            </a:p>
            <a:p>
              <a:pPr algn="l"/>
              <a:endParaRPr lang="en-US" sz="100" b="1" u="sng" noProof="1">
                <a:latin typeface="Courier New" pitchFamily="49" charset="0"/>
              </a:endParaRPr>
            </a:p>
            <a:p>
              <a:pPr algn="l"/>
              <a:r>
                <a:rPr lang="en-US" sz="100" b="1" u="sng" noProof="1">
                  <a:latin typeface="Courier New" pitchFamily="49" charset="0"/>
                </a:rPr>
                <a:t>        return (attributes.get(name));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an &lt;code&gt;Enumeration&lt;/code&gt; of &lt;code&gt;String&lt;/code&gt; objects</a:t>
              </a:r>
            </a:p>
            <a:p>
              <a:pPr algn="l"/>
              <a:r>
                <a:rPr lang="en-US" sz="100" b="1" u="sng" noProof="1">
                  <a:latin typeface="Courier New" pitchFamily="49" charset="0"/>
                </a:rPr>
                <a:t>     * containing the names of the objects bound to this session.</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Enumeration getAttributeNames() {</a:t>
              </a:r>
            </a:p>
            <a:p>
              <a:pPr algn="l"/>
              <a:endParaRPr lang="en-US" sz="100" b="1" u="sng" noProof="1">
                <a:latin typeface="Courier New" pitchFamily="49" charset="0"/>
              </a:endParaRPr>
            </a:p>
            <a:p>
              <a:pPr algn="l"/>
              <a:r>
                <a:rPr lang="en-US" sz="100" b="1" u="sng" noProof="1">
                  <a:latin typeface="Courier New" pitchFamily="49" charset="0"/>
                </a:rPr>
                <a:t>        return (attributes.keys());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object bound with the specified name in this session, or</a:t>
              </a:r>
            </a:p>
            <a:p>
              <a:pPr algn="l"/>
              <a:r>
                <a:rPr lang="en-US" sz="100" b="1" u="sng" noProof="1">
                  <a:latin typeface="Courier New" pitchFamily="49" charset="0"/>
                </a:rPr>
                <a:t>     * &lt;code&gt;null&lt;/code&gt; if no object is bound with that name.</a:t>
              </a:r>
            </a:p>
            <a:p>
              <a:pPr algn="l"/>
              <a:r>
                <a:rPr lang="en-US" sz="100" b="1" u="sng" noProof="1">
                  <a:latin typeface="Courier New" pitchFamily="49" charset="0"/>
                </a:rPr>
                <a:t>     *</a:t>
              </a:r>
            </a:p>
            <a:p>
              <a:pPr algn="l"/>
              <a:r>
                <a:rPr lang="en-US" sz="100" b="1" u="sng" noProof="1">
                  <a:latin typeface="Courier New" pitchFamily="49" charset="0"/>
                </a:rPr>
                <a:t>     * @param name Name of the value to be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 @deprecated As of Version 2.2, this method is replaced by</a:t>
              </a:r>
            </a:p>
            <a:p>
              <a:pPr algn="l"/>
              <a:r>
                <a:rPr lang="en-US" sz="100" b="1" u="sng" noProof="1">
                  <a:latin typeface="Courier New" pitchFamily="49" charset="0"/>
                </a:rPr>
                <a:t>     *  &lt;code&gt;getAttribute()&lt;/code&gt;</a:t>
              </a:r>
            </a:p>
            <a:p>
              <a:pPr algn="l"/>
              <a:r>
                <a:rPr lang="en-US" sz="100" b="1" u="sng" noProof="1">
                  <a:latin typeface="Courier New" pitchFamily="49" charset="0"/>
                </a:rPr>
                <a:t>     */</a:t>
              </a:r>
            </a:p>
            <a:p>
              <a:pPr algn="l"/>
              <a:r>
                <a:rPr lang="en-US" sz="100" b="1" u="sng" noProof="1">
                  <a:latin typeface="Courier New" pitchFamily="49" charset="0"/>
                </a:rPr>
                <a:t>    public Object getValue(String name) {</a:t>
              </a:r>
            </a:p>
            <a:p>
              <a:pPr algn="l"/>
              <a:endParaRPr lang="en-US" sz="100" b="1" u="sng" noProof="1">
                <a:latin typeface="Courier New" pitchFamily="49" charset="0"/>
              </a:endParaRPr>
            </a:p>
            <a:p>
              <a:pPr algn="l"/>
              <a:r>
                <a:rPr lang="en-US" sz="100" b="1" u="sng" noProof="1">
                  <a:latin typeface="Courier New" pitchFamily="49" charset="0"/>
                </a:rPr>
                <a:t>        return (getAttribute(name));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set of names of objects bound to this session.  If there</a:t>
              </a:r>
            </a:p>
            <a:p>
              <a:pPr algn="l"/>
              <a:r>
                <a:rPr lang="en-US" sz="100" b="1" u="sng" noProof="1">
                  <a:latin typeface="Courier New" pitchFamily="49" charset="0"/>
                </a:rPr>
                <a:t>     * are no such objects, a zero-length array is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 @deprecated As of Version 2.2, this method is replaced by</a:t>
              </a:r>
            </a:p>
            <a:p>
              <a:pPr algn="l"/>
              <a:r>
                <a:rPr lang="en-US" sz="100" b="1" u="sng" noProof="1">
                  <a:latin typeface="Courier New" pitchFamily="49" charset="0"/>
                </a:rPr>
                <a:t>     *  &lt;code&gt;getAttributeNames()&lt;/code&gt;</a:t>
              </a:r>
            </a:p>
            <a:p>
              <a:pPr algn="l"/>
              <a:r>
                <a:rPr lang="en-US" sz="100" b="1" u="sng" noProof="1">
                  <a:latin typeface="Courier New" pitchFamily="49" charset="0"/>
                </a:rPr>
                <a:t>     */</a:t>
              </a:r>
            </a:p>
            <a:p>
              <a:pPr algn="l"/>
              <a:r>
                <a:rPr lang="en-US" sz="100" b="1" u="sng" noProof="1">
                  <a:latin typeface="Courier New" pitchFamily="49" charset="0"/>
                </a:rPr>
                <a:t>    public String[] getValueNames() {</a:t>
              </a:r>
            </a:p>
            <a:p>
              <a:pPr algn="l"/>
              <a:endParaRPr lang="en-US" sz="100" b="1" u="sng" noProof="1">
                <a:latin typeface="Courier New" pitchFamily="49" charset="0"/>
              </a:endParaRP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r>
                <a:rPr lang="en-US" sz="100" b="1" u="sng" noProof="1">
                  <a:latin typeface="Courier New" pitchFamily="49" charset="0"/>
                </a:rPr>
                <a:t>        String names[] = new String[results.size()];</a:t>
              </a:r>
            </a:p>
            <a:p>
              <a:pPr algn="l"/>
              <a:r>
                <a:rPr lang="en-US" sz="100" b="1" u="sng" noProof="1">
                  <a:latin typeface="Courier New" pitchFamily="49" charset="0"/>
                </a:rPr>
                <a:t>        for (int i = 0; i &lt; names.length; i++)</a:t>
              </a:r>
            </a:p>
            <a:p>
              <a:pPr algn="l"/>
              <a:r>
                <a:rPr lang="en-US" sz="100" b="1" u="sng" noProof="1">
                  <a:latin typeface="Courier New" pitchFamily="49" charset="0"/>
                </a:rPr>
                <a:t>            names[i] = (String) results.elementAt(i);</a:t>
              </a:r>
            </a:p>
            <a:p>
              <a:pPr algn="l"/>
              <a:r>
                <a:rPr lang="en-US" sz="100" b="1" u="sng" noProof="1">
                  <a:latin typeface="Courier New" pitchFamily="49" charset="0"/>
                </a:rPr>
                <a:t>        return (names);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Invalidates this session and unbinds any objects bound to it.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a:t>
              </a:r>
            </a:p>
            <a:p>
              <a:pPr algn="l"/>
              <a:r>
                <a:rPr lang="en-US" sz="100" b="1" u="sng" noProof="1">
                  <a:latin typeface="Courier New" pitchFamily="49" charset="0"/>
                </a:rPr>
                <a:t>     *  an invalidated session</a:t>
              </a:r>
            </a:p>
            <a:p>
              <a:pPr algn="l"/>
              <a:r>
                <a:rPr lang="en-US" sz="100" b="1" u="sng" noProof="1">
                  <a:latin typeface="Courier New" pitchFamily="49" charset="0"/>
                </a:rPr>
                <a:t>     */</a:t>
              </a:r>
            </a:p>
            <a:p>
              <a:pPr algn="l"/>
              <a:r>
                <a:rPr lang="en-US" sz="100" b="1" u="sng" noProof="1">
                  <a:latin typeface="Courier New" pitchFamily="49" charset="0"/>
                </a:rPr>
                <a:t>    public void invalidate() {</a:t>
              </a:r>
            </a:p>
            <a:p>
              <a:pPr algn="l"/>
              <a:endParaRPr lang="en-US" sz="100" b="1" u="sng" noProof="1">
                <a:latin typeface="Courier New" pitchFamily="49" charset="0"/>
              </a:endParaRPr>
            </a:p>
            <a:p>
              <a:pPr algn="l"/>
              <a:r>
                <a:rPr lang="en-US" sz="100" b="1" u="sng" noProof="1">
                  <a:latin typeface="Courier New" pitchFamily="49" charset="0"/>
                </a:rPr>
                <a:t>        // Cause this session to expire</a:t>
              </a:r>
            </a:p>
            <a:p>
              <a:pPr algn="l"/>
              <a:r>
                <a:rPr lang="en-US" sz="100" b="1" u="sng" noProof="1">
                  <a:latin typeface="Courier New" pitchFamily="49" charset="0"/>
                </a:rPr>
                <a:t>        expire();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&lt;code&gt;true&lt;/code&gt; if the client does not yet know about the</a:t>
              </a:r>
            </a:p>
            <a:p>
              <a:pPr algn="l"/>
              <a:r>
                <a:rPr lang="en-US" sz="100" b="1" u="sng" noProof="1">
                  <a:latin typeface="Courier New" pitchFamily="49" charset="0"/>
                </a:rPr>
                <a:t>     * session, or if the client chooses not to join the session.  For</a:t>
              </a:r>
            </a:p>
            <a:p>
              <a:pPr algn="l"/>
              <a:r>
                <a:rPr lang="en-US" sz="100" b="1" u="sng" noProof="1">
                  <a:latin typeface="Courier New" pitchFamily="49" charset="0"/>
                </a:rPr>
                <a:t>     * example, if the server used only cookie-based sessions, and the client</a:t>
              </a:r>
            </a:p>
            <a:p>
              <a:pPr algn="l"/>
              <a:r>
                <a:rPr lang="en-US" sz="100" b="1" u="sng" noProof="1">
                  <a:latin typeface="Courier New" pitchFamily="49" charset="0"/>
                </a:rPr>
                <a:t>     * has disabled the use of cookies, then a session would be new on each</a:t>
              </a:r>
            </a:p>
            <a:p>
              <a:pPr algn="l"/>
              <a:r>
                <a:rPr lang="en-US" sz="100" b="1" u="sng" noProof="1">
                  <a:latin typeface="Courier New" pitchFamily="49" charset="0"/>
                </a:rPr>
                <a:t>     * request.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boolean isNew() {</a:t>
              </a:r>
            </a:p>
            <a:p>
              <a:pPr algn="l"/>
              <a:endParaRPr lang="en-US" sz="100" b="1" u="sng" noProof="1">
                <a:latin typeface="Courier New" pitchFamily="49" charset="0"/>
              </a:endParaRPr>
            </a:p>
            <a:p>
              <a:pPr algn="l"/>
              <a:r>
                <a:rPr lang="en-US" sz="100" b="1" u="sng" noProof="1">
                  <a:latin typeface="Courier New" pitchFamily="49" charset="0"/>
                </a:rPr>
                <a:t>        return (this.isNew);</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p:txBody>
        </p:sp>
        <p:sp>
          <p:nvSpPr>
            <p:cNvPr id="17" name="Text Box 65"/>
            <p:cNvSpPr txBox="1">
              <a:spLocks noChangeArrowheads="1"/>
            </p:cNvSpPr>
            <p:nvPr/>
          </p:nvSpPr>
          <p:spPr bwMode="auto">
            <a:xfrm>
              <a:off x="2016" y="1056"/>
              <a:ext cx="624" cy="2368"/>
            </a:xfrm>
            <a:prstGeom prst="rect">
              <a:avLst/>
            </a:prstGeom>
            <a:noFill/>
            <a:ln w="12700">
              <a:noFill/>
              <a:miter lim="800000"/>
              <a:headEnd/>
              <a:tailEnd/>
            </a:ln>
            <a:effectLst/>
          </p:spPr>
          <p:txBody>
            <a:bodyPr>
              <a:spAutoFit/>
            </a:bodyPr>
            <a:lstStyle/>
            <a:p>
              <a:pPr algn="l"/>
              <a:r>
                <a:rPr lang="en-US" sz="100" b="1" u="sng" noProof="1">
                  <a:latin typeface="Courier New" pitchFamily="49" charset="0"/>
                </a:rPr>
                <a:t>* Remove the object bound with the specified name from this session.  If</a:t>
              </a:r>
            </a:p>
            <a:p>
              <a:pPr algn="l"/>
              <a:r>
                <a:rPr lang="en-US" sz="100" b="1" u="sng" noProof="1">
                  <a:latin typeface="Courier New" pitchFamily="49" charset="0"/>
                </a:rPr>
                <a:t>     * the session does not have an object bound with this name, this method</a:t>
              </a:r>
            </a:p>
            <a:p>
              <a:pPr algn="l"/>
              <a:r>
                <a:rPr lang="en-US" sz="100" b="1" u="sng" noProof="1">
                  <a:latin typeface="Courier New" pitchFamily="49" charset="0"/>
                </a:rPr>
                <a:t>     * does nothing.</a:t>
              </a:r>
            </a:p>
            <a:p>
              <a:pPr algn="l"/>
              <a:r>
                <a:rPr lang="en-US" sz="100" b="1" u="sng" noProof="1">
                  <a:latin typeface="Courier New" pitchFamily="49" charset="0"/>
                </a:rPr>
                <a:t>     * &lt;p&gt;</a:t>
              </a:r>
            </a:p>
            <a:p>
              <a:pPr algn="l"/>
              <a:r>
                <a:rPr lang="en-US" sz="100" b="1" u="sng" noProof="1">
                  <a:latin typeface="Courier New" pitchFamily="49" charset="0"/>
                </a:rPr>
                <a:t>     * After this method executes, and if the object implements</a:t>
              </a:r>
            </a:p>
            <a:p>
              <a:pPr algn="l"/>
              <a:r>
                <a:rPr lang="en-US" sz="100" b="1" u="sng" noProof="1">
                  <a:latin typeface="Courier New" pitchFamily="49" charset="0"/>
                </a:rPr>
                <a:t>     * &lt;code&gt;HttpSessionBindingListener&lt;/code&gt;, the container calls</a:t>
              </a:r>
            </a:p>
            <a:p>
              <a:pPr algn="l"/>
              <a:r>
                <a:rPr lang="en-US" sz="100" b="1" u="sng" noProof="1">
                  <a:latin typeface="Courier New" pitchFamily="49" charset="0"/>
                </a:rPr>
                <a:t>     * &lt;code&gt;valueUnbound()&lt;/code&gt; on the object.</a:t>
              </a:r>
            </a:p>
            <a:p>
              <a:pPr algn="l"/>
              <a:r>
                <a:rPr lang="en-US" sz="100" b="1" u="sng" noProof="1">
                  <a:latin typeface="Courier New" pitchFamily="49" charset="0"/>
                </a:rPr>
                <a:t>     *</a:t>
              </a:r>
            </a:p>
            <a:p>
              <a:pPr algn="l"/>
              <a:r>
                <a:rPr lang="en-US" sz="100" b="1" u="sng" noProof="1">
                  <a:latin typeface="Courier New" pitchFamily="49" charset="0"/>
                </a:rPr>
                <a:t>     * @param name Name of the object to remove from this session.</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void removeAttribute(String name) {</a:t>
              </a:r>
            </a:p>
            <a:p>
              <a:pPr algn="l"/>
              <a:endParaRPr lang="en-US" sz="100" b="1" u="sng" noProof="1">
                <a:latin typeface="Courier New" pitchFamily="49" charset="0"/>
              </a:endParaRPr>
            </a:p>
            <a:p>
              <a:pPr algn="l"/>
              <a:r>
                <a:rPr lang="en-US" sz="100" b="1" u="sng" noProof="1">
                  <a:latin typeface="Courier New" pitchFamily="49" charset="0"/>
                </a:rPr>
                <a:t>        synchronized (attributes) {</a:t>
              </a:r>
            </a:p>
            <a:p>
              <a:pPr algn="l"/>
              <a:r>
                <a:rPr lang="en-US" sz="100" b="1" u="sng" noProof="1">
                  <a:latin typeface="Courier New" pitchFamily="49" charset="0"/>
                </a:rPr>
                <a:t>            Object object = attributes.get(name);</a:t>
              </a:r>
            </a:p>
            <a:p>
              <a:pPr algn="l"/>
              <a:r>
                <a:rPr lang="en-US" sz="100" b="1" u="sng" noProof="1">
                  <a:latin typeface="Courier New" pitchFamily="49" charset="0"/>
                </a:rPr>
                <a:t>            if (object == null)</a:t>
              </a:r>
            </a:p>
            <a:p>
              <a:pPr algn="l"/>
              <a:r>
                <a:rPr lang="en-US" sz="100" b="1" u="sng" noProof="1">
                  <a:latin typeface="Courier New" pitchFamily="49" charset="0"/>
                </a:rPr>
                <a:t>                return;</a:t>
              </a:r>
            </a:p>
            <a:p>
              <a:pPr algn="l"/>
              <a:r>
                <a:rPr lang="en-US" sz="100" b="1" u="sng" noProof="1">
                  <a:latin typeface="Courier New" pitchFamily="49" charset="0"/>
                </a:rPr>
                <a:t>            attributes.remove(name);</a:t>
              </a:r>
            </a:p>
            <a:p>
              <a:pPr algn="l"/>
              <a:r>
                <a:rPr lang="en-US" sz="100" b="1" u="sng" noProof="1">
                  <a:latin typeface="Courier New" pitchFamily="49" charset="0"/>
                </a:rPr>
                <a:t>            //      System.out.println( "Removing attribute " + name );</a:t>
              </a:r>
            </a:p>
            <a:p>
              <a:pPr algn="l"/>
              <a:r>
                <a:rPr lang="en-US" sz="100" b="1" u="sng" noProof="1">
                  <a:latin typeface="Courier New" pitchFamily="49" charset="0"/>
                </a:rPr>
                <a:t>            if (object instanceof HttpSessionBindingListener) {</a:t>
              </a:r>
            </a:p>
            <a:p>
              <a:pPr algn="l"/>
              <a:r>
                <a:rPr lang="en-US" sz="100" b="1" u="sng" noProof="1">
                  <a:latin typeface="Courier New" pitchFamily="49" charset="0"/>
                </a:rPr>
                <a:t>                ((HttpSessionBindingListener) object).valueUnbound</a:t>
              </a:r>
            </a:p>
            <a:p>
              <a:pPr algn="l"/>
              <a:r>
                <a:rPr lang="en-US" sz="100" b="1" u="sng" noProof="1">
                  <a:latin typeface="Courier New" pitchFamily="49" charset="0"/>
                </a:rPr>
                <a:t>                    (new HttpSessionBindingEvent((HttpSession) this, name));</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Bind an object to this session, using the specified name.  If an object</a:t>
              </a:r>
            </a:p>
            <a:p>
              <a:pPr algn="l"/>
              <a:r>
                <a:rPr lang="en-US" sz="100" b="1" u="sng" noProof="1">
                  <a:latin typeface="Courier New" pitchFamily="49" charset="0"/>
                </a:rPr>
                <a:t>     * of the same name is already bound to this session, the object is</a:t>
              </a:r>
            </a:p>
            <a:p>
              <a:pPr algn="l"/>
              <a:r>
                <a:rPr lang="en-US" sz="100" b="1" u="sng" noProof="1">
                  <a:latin typeface="Courier New" pitchFamily="49" charset="0"/>
                </a:rPr>
                <a:t>     * replaced.</a:t>
              </a:r>
            </a:p>
            <a:p>
              <a:pPr algn="l"/>
              <a:r>
                <a:rPr lang="en-US" sz="100" b="1" u="sng" noProof="1">
                  <a:latin typeface="Courier New" pitchFamily="49" charset="0"/>
                </a:rPr>
                <a:t>     * &lt;p&gt;</a:t>
              </a:r>
            </a:p>
            <a:p>
              <a:pPr algn="l"/>
              <a:r>
                <a:rPr lang="en-US" sz="100" b="1" u="sng" noProof="1">
                  <a:latin typeface="Courier New" pitchFamily="49" charset="0"/>
                </a:rPr>
                <a:t>     * After this method executes, and if the object implements</a:t>
              </a:r>
            </a:p>
            <a:p>
              <a:pPr algn="l"/>
              <a:r>
                <a:rPr lang="en-US" sz="100" b="1" u="sng" noProof="1">
                  <a:latin typeface="Courier New" pitchFamily="49" charset="0"/>
                </a:rPr>
                <a:t>     * &lt;code&gt;HttpSessionBindingListener&lt;/code&gt;, the container calls</a:t>
              </a:r>
            </a:p>
            <a:p>
              <a:pPr algn="l"/>
              <a:r>
                <a:rPr lang="en-US" sz="100" b="1" u="sng" noProof="1">
                  <a:latin typeface="Courier New" pitchFamily="49" charset="0"/>
                </a:rPr>
                <a:t>     * &lt;code&gt;valueBound()&lt;/code&gt; on the object.</a:t>
              </a:r>
            </a:p>
            <a:p>
              <a:pPr algn="l"/>
              <a:r>
                <a:rPr lang="en-US" sz="100" b="1" u="sng" noProof="1">
                  <a:latin typeface="Courier New" pitchFamily="49" charset="0"/>
                </a:rPr>
                <a:t>     *</a:t>
              </a:r>
            </a:p>
            <a:p>
              <a:pPr algn="l"/>
              <a:r>
                <a:rPr lang="en-US" sz="100" b="1" u="sng" noProof="1">
                  <a:latin typeface="Courier New" pitchFamily="49" charset="0"/>
                </a:rPr>
                <a:t>     * @param name Name to which the object is bound, cannot be null</a:t>
              </a:r>
            </a:p>
            <a:p>
              <a:pPr algn="l"/>
              <a:r>
                <a:rPr lang="en-US" sz="100" b="1" u="sng" noProof="1">
                  <a:latin typeface="Courier New" pitchFamily="49" charset="0"/>
                </a:rPr>
                <a:t>     * @param value Object to be bound, cannot be null</a:t>
              </a:r>
            </a:p>
            <a:p>
              <a:pPr algn="l"/>
              <a:r>
                <a:rPr lang="en-US" sz="100" b="1" u="sng" noProof="1">
                  <a:latin typeface="Courier New" pitchFamily="49" charset="0"/>
                </a:rPr>
                <a:t>     *</a:t>
              </a:r>
            </a:p>
            <a:p>
              <a:pPr algn="l"/>
              <a:r>
                <a:rPr lang="en-US" sz="100" b="1" u="sng" noProof="1">
                  <a:latin typeface="Courier New" pitchFamily="49" charset="0"/>
                </a:rPr>
                <a:t>     * @exception IllegalArgumentException if an attempt is made to add a</a:t>
              </a:r>
            </a:p>
            <a:p>
              <a:pPr algn="l"/>
              <a:r>
                <a:rPr lang="en-US" sz="100" b="1" u="sng" noProof="1">
                  <a:latin typeface="Courier New" pitchFamily="49" charset="0"/>
                </a:rPr>
                <a:t>     *  non-serializable object in an environment marked distributable.</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void setAttribute(String name, Object value) {</a:t>
              </a:r>
            </a:p>
            <a:p>
              <a:pPr algn="l"/>
              <a:endParaRPr lang="en-US" sz="100" b="1" u="sng" noProof="1">
                <a:latin typeface="Courier New" pitchFamily="49" charset="0"/>
              </a:endParaRPr>
            </a:p>
            <a:p>
              <a:pPr algn="l"/>
              <a:r>
                <a:rPr lang="en-US" sz="100" b="1" u="sng" noProof="1">
                  <a:latin typeface="Courier New" pitchFamily="49" charset="0"/>
                </a:rPr>
                <a:t>        if ((manager != null) &amp;&amp; manager.getDistributable() &amp;&amp;</a:t>
              </a:r>
            </a:p>
            <a:p>
              <a:pPr algn="l"/>
              <a:r>
                <a:rPr lang="en-US" sz="100" b="1" u="sng" noProof="1">
                  <a:latin typeface="Courier New" pitchFamily="49" charset="0"/>
                </a:rPr>
                <a:t>          !(value instanceof Serializable))</a:t>
              </a:r>
            </a:p>
            <a:p>
              <a:pPr algn="l"/>
              <a:r>
                <a:rPr lang="en-US" sz="100" b="1" u="sng" noProof="1">
                  <a:latin typeface="Courier New" pitchFamily="49" charset="0"/>
                </a:rPr>
                <a:t>            throw new IllegalArgumentException</a:t>
              </a:r>
            </a:p>
            <a:p>
              <a:pPr algn="l"/>
              <a:r>
                <a:rPr lang="en-US" sz="100" b="1" u="sng" noProof="1">
                  <a:latin typeface="Courier New" pitchFamily="49" charset="0"/>
                </a:rPr>
                <a:t>                (sm.getString("standardSession.setAttribute.iae"));</a:t>
              </a:r>
            </a:p>
            <a:p>
              <a:pPr algn="l"/>
              <a:endParaRPr lang="en-US" sz="100" b="1" u="sng" noProof="1">
                <a:latin typeface="Courier New" pitchFamily="49" charset="0"/>
              </a:endParaRPr>
            </a:p>
            <a:p>
              <a:pPr algn="l"/>
              <a:r>
                <a:rPr lang="en-US" sz="100" b="1" u="sng" noProof="1">
                  <a:latin typeface="Courier New" pitchFamily="49" charset="0"/>
                </a:rPr>
                <a:t>        synchronized (attributes) {</a:t>
              </a:r>
            </a:p>
            <a:p>
              <a:pPr algn="l"/>
              <a:r>
                <a:rPr lang="en-US" sz="100" b="1" u="sng" noProof="1">
                  <a:latin typeface="Courier New" pitchFamily="49" charset="0"/>
                </a:rPr>
                <a:t>            removeAttribute(name);</a:t>
              </a:r>
            </a:p>
            <a:p>
              <a:pPr algn="l"/>
              <a:r>
                <a:rPr lang="en-US" sz="100" b="1" u="sng" noProof="1">
                  <a:latin typeface="Courier New" pitchFamily="49" charset="0"/>
                </a:rPr>
                <a:t>            attributes.put(name, value);</a:t>
              </a:r>
            </a:p>
            <a:p>
              <a:pPr algn="l"/>
              <a:r>
                <a:rPr lang="en-US" sz="100" b="1" u="sng" noProof="1">
                  <a:latin typeface="Courier New" pitchFamily="49" charset="0"/>
                </a:rPr>
                <a:t>            if (value instanceof HttpSessionBindingListener)</a:t>
              </a:r>
            </a:p>
            <a:p>
              <a:pPr algn="l"/>
              <a:r>
                <a:rPr lang="en-US" sz="100" b="1" u="sng" noProof="1">
                  <a:latin typeface="Courier New" pitchFamily="49" charset="0"/>
                </a:rPr>
                <a:t>                ((HttpSessionBindingListener) value).valueBound</a:t>
              </a:r>
            </a:p>
            <a:p>
              <a:pPr algn="l"/>
              <a:r>
                <a:rPr lang="en-US" sz="100" b="1" u="sng" noProof="1">
                  <a:latin typeface="Courier New" pitchFamily="49" charset="0"/>
                </a:rPr>
                <a:t>                    (new HttpSessionBindingEvent((HttpSession) this, 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HttpSession Private Methods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Read a serialized version of this session object from the specified</a:t>
              </a:r>
            </a:p>
            <a:p>
              <a:pPr algn="l"/>
              <a:r>
                <a:rPr lang="en-US" sz="100" b="1" u="sng" noProof="1">
                  <a:latin typeface="Courier New" pitchFamily="49" charset="0"/>
                </a:rPr>
                <a:t>     * object input stream.</a:t>
              </a:r>
            </a:p>
            <a:p>
              <a:pPr algn="l"/>
              <a:r>
                <a:rPr lang="en-US" sz="100" b="1" u="sng" noProof="1">
                  <a:latin typeface="Courier New" pitchFamily="49" charset="0"/>
                </a:rPr>
                <a:t>     * &lt;p&gt;</a:t>
              </a:r>
            </a:p>
            <a:p>
              <a:pPr algn="l"/>
              <a:r>
                <a:rPr lang="en-US" sz="100" b="1" u="sng" noProof="1">
                  <a:latin typeface="Courier New" pitchFamily="49" charset="0"/>
                </a:rPr>
                <a:t>     * &lt;b&gt;IMPLEMENTATION NOTE&lt;/b&gt;:  The reference to the owning Manager</a:t>
              </a:r>
            </a:p>
            <a:p>
              <a:pPr algn="l"/>
              <a:r>
                <a:rPr lang="en-US" sz="100" b="1" u="sng" noProof="1">
                  <a:latin typeface="Courier New" pitchFamily="49" charset="0"/>
                </a:rPr>
                <a:t>     * is not restored by this method, and must be set explicitly.</a:t>
              </a:r>
            </a:p>
            <a:p>
              <a:pPr algn="l"/>
              <a:r>
                <a:rPr lang="en-US" sz="100" b="1" u="sng" noProof="1">
                  <a:latin typeface="Courier New" pitchFamily="49" charset="0"/>
                </a:rPr>
                <a:t>     *</a:t>
              </a:r>
            </a:p>
            <a:p>
              <a:pPr algn="l"/>
              <a:r>
                <a:rPr lang="en-US" sz="100" b="1" u="sng" noProof="1">
                  <a:latin typeface="Courier New" pitchFamily="49" charset="0"/>
                </a:rPr>
                <a:t>     * @param stream The input stream to read from</a:t>
              </a:r>
            </a:p>
            <a:p>
              <a:pPr algn="l"/>
              <a:r>
                <a:rPr lang="en-US" sz="100" b="1" u="sng" noProof="1">
                  <a:latin typeface="Courier New" pitchFamily="49" charset="0"/>
                </a:rPr>
                <a:t>     *</a:t>
              </a:r>
            </a:p>
            <a:p>
              <a:pPr algn="l"/>
              <a:r>
                <a:rPr lang="en-US" sz="100" b="1" u="sng" noProof="1">
                  <a:latin typeface="Courier New" pitchFamily="49" charset="0"/>
                </a:rPr>
                <a:t>     * @exception ClassNotFoundException if an unknown class is specified</a:t>
              </a:r>
            </a:p>
            <a:p>
              <a:pPr algn="l"/>
              <a:r>
                <a:rPr lang="en-US" sz="100" b="1" u="sng" noProof="1">
                  <a:latin typeface="Courier New" pitchFamily="49" charset="0"/>
                </a:rPr>
                <a:t>     * @exception IOException if an input/output error occurs</a:t>
              </a:r>
            </a:p>
            <a:p>
              <a:pPr algn="l"/>
              <a:r>
                <a:rPr lang="en-US" sz="100" b="1" u="sng" noProof="1">
                  <a:latin typeface="Courier New" pitchFamily="49" charset="0"/>
                </a:rPr>
                <a:t>     */</a:t>
              </a:r>
            </a:p>
            <a:p>
              <a:pPr algn="l"/>
              <a:r>
                <a:rPr lang="en-US" sz="100" b="1" u="sng" noProof="1">
                  <a:latin typeface="Courier New" pitchFamily="49" charset="0"/>
                </a:rPr>
                <a:t>    private void readObject(ObjectInputStream stream)</a:t>
              </a:r>
            </a:p>
            <a:p>
              <a:pPr algn="l"/>
              <a:r>
                <a:rPr lang="en-US" sz="100" b="1" u="sng" noProof="1">
                  <a:latin typeface="Courier New" pitchFamily="49" charset="0"/>
                </a:rPr>
                <a:t>        throws ClassNotFoundException, IOException {</a:t>
              </a:r>
            </a:p>
            <a:p>
              <a:pPr algn="l"/>
              <a:endParaRPr lang="en-US" sz="100" b="1" u="sng" noProof="1">
                <a:latin typeface="Courier New" pitchFamily="49" charset="0"/>
              </a:endParaRPr>
            </a:p>
            <a:p>
              <a:pPr algn="l"/>
              <a:r>
                <a:rPr lang="en-US" sz="100" b="1" u="sng" noProof="1">
                  <a:latin typeface="Courier New" pitchFamily="49" charset="0"/>
                </a:rPr>
                <a:t>        // Deserialize the scalar instance variables (except Manager)</a:t>
              </a:r>
            </a:p>
            <a:p>
              <a:pPr algn="l"/>
              <a:r>
                <a:rPr lang="en-US" sz="100" b="1" u="sng" noProof="1">
                  <a:latin typeface="Courier New" pitchFamily="49" charset="0"/>
                </a:rPr>
                <a:t>        creationTime = ((Long) stream.readObject()).longValue();</a:t>
              </a:r>
            </a:p>
            <a:p>
              <a:pPr algn="l"/>
              <a:r>
                <a:rPr lang="en-US" sz="100" b="1" u="sng" noProof="1">
                  <a:latin typeface="Courier New" pitchFamily="49" charset="0"/>
                </a:rPr>
                <a:t>        id = (String) stream.readObject();</a:t>
              </a:r>
            </a:p>
            <a:p>
              <a:pPr algn="l"/>
              <a:r>
                <a:rPr lang="en-US" sz="100" b="1" u="sng" noProof="1">
                  <a:solidFill>
                    <a:schemeClr val="folHlink"/>
                  </a:solidFill>
                  <a:latin typeface="Courier New" pitchFamily="49" charset="0"/>
                </a:rPr>
                <a:t>        lastAccessedTime = ((Long) stream.readObject()).longValue();</a:t>
              </a:r>
            </a:p>
            <a:p>
              <a:pPr algn="l"/>
              <a:r>
                <a:rPr lang="en-US" sz="100" b="1" u="sng" noProof="1">
                  <a:solidFill>
                    <a:schemeClr val="folHlink"/>
                  </a:solidFill>
                  <a:latin typeface="Courier New" pitchFamily="49" charset="0"/>
                </a:rPr>
                <a:t>        maxInactiveInterval = ((Integer) stream.readObject()).intValue();</a:t>
              </a:r>
            </a:p>
            <a:p>
              <a:pPr algn="l"/>
              <a:r>
                <a:rPr lang="en-US" sz="100" b="1" u="sng" noProof="1">
                  <a:solidFill>
                    <a:schemeClr val="folHlink"/>
                  </a:solidFill>
                  <a:latin typeface="Courier New" pitchFamily="49" charset="0"/>
                </a:rPr>
                <a:t>        isNew = ((Boolean) stream.readObject()).booleanValue();</a:t>
              </a:r>
            </a:p>
            <a:p>
              <a:pPr algn="l"/>
              <a:r>
                <a:rPr lang="en-US" sz="100" b="1" u="sng" noProof="1">
                  <a:latin typeface="Courier New" pitchFamily="49" charset="0"/>
                </a:rPr>
                <a:t>        isValid = ((Boolean) stream.readObject()).booleanValue();</a:t>
              </a:r>
            </a:p>
            <a:p>
              <a:pPr algn="l"/>
              <a:endParaRPr lang="en-US" sz="100" b="1" u="sng" noProof="1">
                <a:latin typeface="Courier New" pitchFamily="49" charset="0"/>
              </a:endParaRPr>
            </a:p>
            <a:p>
              <a:pPr algn="l"/>
              <a:r>
                <a:rPr lang="en-US" sz="100" b="1" u="sng" noProof="1">
                  <a:latin typeface="Courier New" pitchFamily="49" charset="0"/>
                </a:rPr>
                <a:t>        // Deserialize the attribute count and attribute values</a:t>
              </a:r>
            </a:p>
            <a:p>
              <a:pPr algn="l"/>
              <a:r>
                <a:rPr lang="en-US" sz="100" b="1" u="sng" noProof="1">
                  <a:latin typeface="Courier New" pitchFamily="49" charset="0"/>
                </a:rPr>
                <a:t>        int n = ((Integer) stream.readObject()).intValue();</a:t>
              </a:r>
            </a:p>
            <a:p>
              <a:pPr algn="l"/>
              <a:r>
                <a:rPr lang="en-US" sz="100" b="1" u="sng" noProof="1">
                  <a:latin typeface="Courier New" pitchFamily="49" charset="0"/>
                </a:rPr>
                <a:t>        for (int i = 0; i &lt; n; i++) {</a:t>
              </a:r>
            </a:p>
            <a:p>
              <a:pPr algn="l"/>
              <a:r>
                <a:rPr lang="en-US" sz="100" b="1" u="sng" noProof="1">
                  <a:latin typeface="Courier New" pitchFamily="49" charset="0"/>
                </a:rPr>
                <a:t>            String name = (String) stream.readObject();</a:t>
              </a:r>
            </a:p>
            <a:p>
              <a:pPr algn="l"/>
              <a:r>
                <a:rPr lang="en-US" sz="100" b="1" u="sng" noProof="1">
                  <a:latin typeface="Courier New" pitchFamily="49" charset="0"/>
                </a:rPr>
                <a:t>            Object value = (Object) stream.readObject();</a:t>
              </a:r>
            </a:p>
            <a:p>
              <a:pPr algn="l"/>
              <a:r>
                <a:rPr lang="en-US" sz="100" b="1" u="sng" noProof="1">
                  <a:latin typeface="Courier New" pitchFamily="49" charset="0"/>
                </a:rPr>
                <a:t>            attributes.put(name,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Write a serialized version of this session object to the specified</a:t>
              </a:r>
            </a:p>
            <a:p>
              <a:pPr algn="l"/>
              <a:r>
                <a:rPr lang="en-US" sz="100" b="1" u="sng" noProof="1">
                  <a:latin typeface="Courier New" pitchFamily="49" charset="0"/>
                </a:rPr>
                <a:t>     * object output stream.</a:t>
              </a:r>
            </a:p>
            <a:p>
              <a:pPr algn="l"/>
              <a:r>
                <a:rPr lang="en-US" sz="100" b="1" u="sng" noProof="1">
                  <a:latin typeface="Courier New" pitchFamily="49" charset="0"/>
                </a:rPr>
                <a:t>     * &lt;p&gt;</a:t>
              </a:r>
            </a:p>
            <a:p>
              <a:pPr algn="l"/>
              <a:r>
                <a:rPr lang="en-US" sz="100" b="1" u="sng" noProof="1">
                  <a:latin typeface="Courier New" pitchFamily="49" charset="0"/>
                </a:rPr>
                <a:t>     * &lt;b&gt;IMPLEMENTATION NOTE&lt;/b&gt;:  The owning Manager will not be stored</a:t>
              </a:r>
            </a:p>
            <a:p>
              <a:pPr algn="l"/>
              <a:r>
                <a:rPr lang="en-US" sz="100" b="1" u="sng" noProof="1">
                  <a:latin typeface="Courier New" pitchFamily="49" charset="0"/>
                </a:rPr>
                <a:t>     * in the serialized representation of this Session.  After calling</a:t>
              </a:r>
            </a:p>
            <a:p>
              <a:pPr algn="l"/>
              <a:r>
                <a:rPr lang="en-US" sz="100" b="1" u="sng" noProof="1">
                  <a:latin typeface="Courier New" pitchFamily="49" charset="0"/>
                </a:rPr>
                <a:t>     * &lt;code&gt;readObject()&lt;/code&gt;, you must set the associated Manager</a:t>
              </a:r>
            </a:p>
            <a:p>
              <a:pPr algn="l"/>
              <a:r>
                <a:rPr lang="en-US" sz="100" b="1" u="sng" noProof="1">
                  <a:latin typeface="Courier New" pitchFamily="49" charset="0"/>
                </a:rPr>
                <a:t>     * explicitly.</a:t>
              </a:r>
            </a:p>
            <a:p>
              <a:pPr algn="l"/>
              <a:r>
                <a:rPr lang="en-US" sz="100" b="1" u="sng" noProof="1">
                  <a:latin typeface="Courier New" pitchFamily="49" charset="0"/>
                </a:rPr>
                <a:t>     * &lt;p&gt;</a:t>
              </a:r>
            </a:p>
            <a:p>
              <a:pPr algn="l"/>
              <a:r>
                <a:rPr lang="en-US" sz="100" b="1" u="sng" noProof="1">
                  <a:latin typeface="Courier New" pitchFamily="49" charset="0"/>
                </a:rPr>
                <a:t>     * &lt;b&gt;IMPLEMENTATION NOTE&lt;/b&gt;:  Any attribute that is not Serializable</a:t>
              </a:r>
            </a:p>
            <a:p>
              <a:pPr algn="l"/>
              <a:r>
                <a:rPr lang="en-US" sz="100" b="1" u="sng" noProof="1">
                  <a:latin typeface="Courier New" pitchFamily="49" charset="0"/>
                </a:rPr>
                <a:t>     * will be silently ignored.  If you do not want any such attributes,</a:t>
              </a:r>
            </a:p>
            <a:p>
              <a:pPr algn="l"/>
              <a:r>
                <a:rPr lang="en-US" sz="100" b="1" u="sng" noProof="1">
                  <a:latin typeface="Courier New" pitchFamily="49" charset="0"/>
                </a:rPr>
                <a:t>     * be sure the &lt;code&gt;distributable&lt;/code&gt; property of our associated</a:t>
              </a:r>
            </a:p>
            <a:p>
              <a:pPr algn="l"/>
              <a:r>
                <a:rPr lang="en-US" sz="100" b="1" u="sng" noProof="1">
                  <a:latin typeface="Courier New" pitchFamily="49" charset="0"/>
                </a:rPr>
                <a:t>     * Manager is set to &lt;code&gt;true&lt;/code&gt;.</a:t>
              </a:r>
            </a:p>
            <a:p>
              <a:pPr algn="l"/>
              <a:r>
                <a:rPr lang="en-US" sz="100" b="1" u="sng" noProof="1">
                  <a:latin typeface="Courier New" pitchFamily="49" charset="0"/>
                </a:rPr>
                <a:t>     *</a:t>
              </a:r>
            </a:p>
            <a:p>
              <a:pPr algn="l"/>
              <a:r>
                <a:rPr lang="en-US" sz="100" b="1" u="sng" noProof="1">
                  <a:latin typeface="Courier New" pitchFamily="49" charset="0"/>
                </a:rPr>
                <a:t>     * @param stream The output stream to write to</a:t>
              </a:r>
            </a:p>
            <a:p>
              <a:pPr algn="l"/>
              <a:r>
                <a:rPr lang="en-US" sz="100" b="1" u="sng" noProof="1">
                  <a:latin typeface="Courier New" pitchFamily="49" charset="0"/>
                </a:rPr>
                <a:t>     *</a:t>
              </a:r>
            </a:p>
            <a:p>
              <a:pPr algn="l"/>
              <a:r>
                <a:rPr lang="en-US" sz="100" b="1" u="sng" noProof="1">
                  <a:latin typeface="Courier New" pitchFamily="49" charset="0"/>
                </a:rPr>
                <a:t>     * @exception IOException if an input/output error occurs</a:t>
              </a:r>
            </a:p>
            <a:p>
              <a:pPr algn="l"/>
              <a:r>
                <a:rPr lang="en-US" sz="100" b="1" u="sng" noProof="1">
                  <a:latin typeface="Courier New" pitchFamily="49" charset="0"/>
                </a:rPr>
                <a:t>     */</a:t>
              </a:r>
            </a:p>
            <a:p>
              <a:pPr algn="l"/>
              <a:r>
                <a:rPr lang="en-US" sz="100" b="1" u="sng" noProof="1">
                  <a:latin typeface="Courier New" pitchFamily="49" charset="0"/>
                </a:rPr>
                <a:t>    private void writeObject(ObjectOutputStream stream) throws IOException {</a:t>
              </a:r>
            </a:p>
            <a:p>
              <a:pPr algn="l"/>
              <a:endParaRPr lang="en-US" sz="100" b="1" u="sng" noProof="1">
                <a:latin typeface="Courier New" pitchFamily="49" charset="0"/>
              </a:endParaRPr>
            </a:p>
            <a:p>
              <a:pPr algn="l"/>
              <a:r>
                <a:rPr lang="en-US" sz="100" b="1" u="sng" noProof="1">
                  <a:latin typeface="Courier New" pitchFamily="49" charset="0"/>
                </a:rPr>
                <a:t>        // Write the scalar instance variables (except Manager)</a:t>
              </a:r>
            </a:p>
            <a:p>
              <a:pPr algn="l"/>
              <a:r>
                <a:rPr lang="en-US" sz="100" b="1" u="sng" noProof="1">
                  <a:latin typeface="Courier New" pitchFamily="49" charset="0"/>
                </a:rPr>
                <a:t>        stream.writeObject(new Long(creationTime));</a:t>
              </a:r>
            </a:p>
            <a:p>
              <a:pPr algn="l"/>
              <a:r>
                <a:rPr lang="en-US" sz="100" b="1" u="sng" noProof="1">
                  <a:latin typeface="Courier New" pitchFamily="49" charset="0"/>
                </a:rPr>
                <a:t>        stream.writeObject(id);</a:t>
              </a:r>
            </a:p>
            <a:p>
              <a:pPr algn="l"/>
              <a:r>
                <a:rPr lang="en-US" sz="100" b="1" u="sng" noProof="1">
                  <a:solidFill>
                    <a:schemeClr val="folHlink"/>
                  </a:solidFill>
                  <a:latin typeface="Courier New" pitchFamily="49" charset="0"/>
                </a:rPr>
                <a:t>        stream.writeObject(new Long(lastAccessedTime));</a:t>
              </a:r>
            </a:p>
            <a:p>
              <a:pPr algn="l"/>
              <a:r>
                <a:rPr lang="en-US" sz="100" b="1" u="sng" noProof="1">
                  <a:latin typeface="Courier New" pitchFamily="49" charset="0"/>
                </a:rPr>
                <a:t>        stream.writeObject(new Integer(maxInactiveInterval));</a:t>
              </a:r>
            </a:p>
            <a:p>
              <a:pPr algn="l"/>
              <a:r>
                <a:rPr lang="en-US" sz="100" b="1" u="sng" noProof="1">
                  <a:latin typeface="Courier New" pitchFamily="49" charset="0"/>
                </a:rPr>
                <a:t>        stream.writeObject(new Boolean(isNew));</a:t>
              </a:r>
            </a:p>
            <a:p>
              <a:pPr algn="l"/>
              <a:r>
                <a:rPr lang="en-US" sz="100" b="1" u="sng" noProof="1">
                  <a:latin typeface="Courier New" pitchFamily="49" charset="0"/>
                </a:rPr>
                <a:t>        stream.writeObject(new Boolean(isValid));</a:t>
              </a:r>
            </a:p>
            <a:p>
              <a:pPr algn="l"/>
              <a:endParaRPr lang="en-US" sz="100" b="1" u="sng" noProof="1">
                <a:latin typeface="Courier New" pitchFamily="49" charset="0"/>
              </a:endParaRPr>
            </a:p>
            <a:p>
              <a:pPr algn="l"/>
              <a:r>
                <a:rPr lang="en-US" sz="100" b="1" u="sng" noProof="1">
                  <a:latin typeface="Courier New" pitchFamily="49" charset="0"/>
                </a:rPr>
                <a:t>        // Accumulate the names of serializable attributes</a:t>
              </a: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Object value = attributes.get(attr);</a:t>
              </a:r>
            </a:p>
            <a:p>
              <a:pPr algn="l"/>
              <a:r>
                <a:rPr lang="en-US" sz="100" b="1" u="sng" noProof="1">
                  <a:latin typeface="Courier New" pitchFamily="49" charset="0"/>
                </a:rPr>
                <a:t>            if (value instanceof Serializable)</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Serialize the attribute count and the  attribute values</a:t>
              </a:r>
            </a:p>
            <a:p>
              <a:pPr algn="l"/>
              <a:r>
                <a:rPr lang="en-US" sz="100" b="1" u="sng" noProof="1">
                  <a:latin typeface="Courier New" pitchFamily="49" charset="0"/>
                </a:rPr>
                <a:t>        stream.writeObject(new Integer(results.size()));</a:t>
              </a:r>
            </a:p>
            <a:p>
              <a:pPr algn="l"/>
              <a:r>
                <a:rPr lang="en-US" sz="100" b="1" u="sng" noProof="1">
                  <a:latin typeface="Courier New" pitchFamily="49" charset="0"/>
                </a:rPr>
                <a:t>        Enumeration names = results.elements();</a:t>
              </a:r>
            </a:p>
            <a:p>
              <a:pPr algn="l"/>
              <a:r>
                <a:rPr lang="en-US" sz="100" b="1" u="sng" noProof="1">
                  <a:latin typeface="Courier New" pitchFamily="49" charset="0"/>
                </a:rPr>
                <a:t>        while (names.hasMoreElements()) {</a:t>
              </a:r>
            </a:p>
            <a:p>
              <a:pPr algn="l"/>
              <a:r>
                <a:rPr lang="en-US" sz="100" b="1" u="sng" noProof="1">
                  <a:latin typeface="Courier New" pitchFamily="49" charset="0"/>
                </a:rPr>
                <a:t>            String name = (String) names.nextElement();</a:t>
              </a:r>
            </a:p>
            <a:p>
              <a:pPr algn="l"/>
              <a:r>
                <a:rPr lang="en-US" sz="100" b="1" u="sng" noProof="1">
                  <a:latin typeface="Courier New" pitchFamily="49" charset="0"/>
                </a:rPr>
                <a:t>            stream.writeObject(name);</a:t>
              </a:r>
            </a:p>
            <a:p>
              <a:pPr algn="l"/>
              <a:r>
                <a:rPr lang="en-US" sz="100" b="1" u="sng" noProof="1">
                  <a:latin typeface="Courier New" pitchFamily="49" charset="0"/>
                </a:rPr>
                <a:t>            stream.writeObject(attributes.get(name));</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crosscut invalidate(StandardSession s): s &amp; (int getMaxInactiveInterval() | </a:t>
              </a:r>
            </a:p>
            <a:p>
              <a:pPr algn="l"/>
              <a:r>
                <a:rPr lang="en-US" sz="100" b="1" u="sng" noProof="1">
                  <a:latin typeface="Courier New" pitchFamily="49" charset="0"/>
                </a:rPr>
                <a:t>                                                 long getCreationTime() |</a:t>
              </a:r>
            </a:p>
            <a:p>
              <a:pPr algn="l"/>
              <a:r>
                <a:rPr lang="en-US" sz="100" b="1" u="sng" noProof="1">
                  <a:latin typeface="Courier New" pitchFamily="49" charset="0"/>
                </a:rPr>
                <a:t>                                                 Object getAttribute(String) | </a:t>
              </a:r>
            </a:p>
            <a:p>
              <a:pPr algn="l"/>
              <a:r>
                <a:rPr lang="en-US" sz="100" b="1" u="sng" noProof="1">
                  <a:latin typeface="Courier New" pitchFamily="49" charset="0"/>
                </a:rPr>
                <a:t>                                                 Enumeration getAttributeNames() |</a:t>
              </a:r>
            </a:p>
            <a:p>
              <a:pPr algn="l"/>
              <a:r>
                <a:rPr lang="en-US" sz="100" b="1" u="sng" noProof="1">
                  <a:latin typeface="Courier New" pitchFamily="49" charset="0"/>
                </a:rPr>
                <a:t>                                                 String[] getValueNames() |</a:t>
              </a:r>
            </a:p>
            <a:p>
              <a:pPr algn="l"/>
              <a:r>
                <a:rPr lang="en-US" sz="100" b="1" u="sng" noProof="1">
                  <a:latin typeface="Courier New" pitchFamily="49" charset="0"/>
                </a:rPr>
                <a:t>                                                 void invalidate() |</a:t>
              </a:r>
            </a:p>
            <a:p>
              <a:pPr algn="l"/>
              <a:r>
                <a:rPr lang="en-US" sz="100" b="1" u="sng" noProof="1">
                  <a:latin typeface="Courier New" pitchFamily="49" charset="0"/>
                </a:rPr>
                <a:t>                                                 boolean isNew() |</a:t>
              </a:r>
            </a:p>
            <a:p>
              <a:pPr algn="l"/>
              <a:r>
                <a:rPr lang="en-US" sz="100" b="1" u="sng" noProof="1">
                  <a:latin typeface="Courier New" pitchFamily="49" charset="0"/>
                </a:rPr>
                <a:t>                                                 void removeAttribute(String) |</a:t>
              </a:r>
            </a:p>
            <a:p>
              <a:pPr algn="l"/>
              <a:r>
                <a:rPr lang="en-US" sz="100" b="1" u="sng" noProof="1">
                  <a:latin typeface="Courier New" pitchFamily="49" charset="0"/>
                </a:rPr>
                <a:t>                                                 void setAttribute(String, Object));</a:t>
              </a:r>
            </a:p>
            <a:p>
              <a:pPr algn="l"/>
              <a:r>
                <a:rPr lang="en-US" sz="100" b="1" u="sng" noProof="1">
                  <a:latin typeface="Courier New" pitchFamily="49" charset="0"/>
                </a:rPr>
                <a:t>    </a:t>
              </a:r>
            </a:p>
            <a:p>
              <a:pPr algn="l"/>
              <a:r>
                <a:rPr lang="en-US" sz="100" b="1" u="sng" noProof="1">
                  <a:latin typeface="Courier New" pitchFamily="49" charset="0"/>
                </a:rPr>
                <a:t>    static advice(StandardSession s): invalidate(s) {</a:t>
              </a:r>
            </a:p>
            <a:p>
              <a:pPr algn="l"/>
              <a:r>
                <a:rPr lang="en-US" sz="100" b="1" u="sng" noProof="1">
                  <a:latin typeface="Courier New" pitchFamily="49" charset="0"/>
                </a:rPr>
                <a:t>        before {</a:t>
              </a:r>
            </a:p>
            <a:p>
              <a:pPr algn="l"/>
              <a:r>
                <a:rPr lang="en-US" sz="100" b="1" u="sng" noProof="1">
                  <a:latin typeface="Courier New" pitchFamily="49" charset="0"/>
                </a:rPr>
                <a:t>            if (!s.isValid())</a:t>
              </a:r>
            </a:p>
            <a:p>
              <a:pPr algn="l"/>
              <a:r>
                <a:rPr lang="en-US" sz="100" b="1" u="sng" noProof="1">
                  <a:latin typeface="Courier New" pitchFamily="49" charset="0"/>
                </a:rPr>
                <a:t>                throw new IllegalStateException</a:t>
              </a:r>
            </a:p>
            <a:p>
              <a:pPr algn="l"/>
              <a:r>
                <a:rPr lang="en-US" sz="100" b="1" u="sng" noProof="1">
                  <a:latin typeface="Courier New" pitchFamily="49" charset="0"/>
                </a:rPr>
                <a:t>                    (s.sm.getString("standardSession." </a:t>
              </a:r>
            </a:p>
            <a:p>
              <a:pPr algn="l"/>
              <a:r>
                <a:rPr lang="en-US" sz="100" b="1" u="sng" noProof="1">
                  <a:latin typeface="Courier New" pitchFamily="49" charset="0"/>
                </a:rPr>
                <a:t>                                    + thisJoinPoint.methodName</a:t>
              </a:r>
            </a:p>
            <a:p>
              <a:pPr algn="l"/>
              <a:r>
                <a:rPr lang="en-US" sz="100" b="1" u="sng" noProof="1">
                  <a:latin typeface="Courier New" pitchFamily="49" charset="0"/>
                </a:rPr>
                <a:t>                                    + ".ise"));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Private Class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This class is a dummy implementation of the &lt;code&gt;HttpSessionContext&lt;/code&gt;</a:t>
              </a:r>
            </a:p>
            <a:p>
              <a:pPr algn="l"/>
              <a:r>
                <a:rPr lang="en-US" sz="100" b="1" u="sng" noProof="1">
                  <a:latin typeface="Courier New" pitchFamily="49" charset="0"/>
                </a:rPr>
                <a:t> * interface, to conform to the requirement that such an object be returned</a:t>
              </a:r>
            </a:p>
            <a:p>
              <a:pPr algn="l"/>
              <a:r>
                <a:rPr lang="en-US" sz="100" b="1" u="sng" noProof="1">
                  <a:latin typeface="Courier New" pitchFamily="49" charset="0"/>
                </a:rPr>
                <a:t> * when &lt;code&gt;HttpSession.getSessionContext()&lt;/code&gt; is called.</a:t>
              </a:r>
            </a:p>
            <a:p>
              <a:pPr algn="l"/>
              <a:r>
                <a:rPr lang="en-US" sz="100" b="1" u="sng" noProof="1">
                  <a:latin typeface="Courier New" pitchFamily="49" charset="0"/>
                </a:rPr>
                <a:t> *</a:t>
              </a:r>
            </a:p>
            <a:p>
              <a:pPr algn="l"/>
              <a:r>
                <a:rPr lang="en-US" sz="100" b="1" u="sng" noProof="1">
                  <a:latin typeface="Courier New" pitchFamily="49" charset="0"/>
                </a:rPr>
                <a:t> * @author Craig R. McClanahan</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  The</a:t>
              </a:r>
            </a:p>
            <a:p>
              <a:pPr algn="l"/>
              <a:r>
                <a:rPr lang="en-US" sz="100" b="1" u="sng" noProof="1">
                  <a:latin typeface="Courier New" pitchFamily="49" charset="0"/>
                </a:rPr>
                <a:t> *  interface will be removed in a future version of this API.</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final class StandardSessionContext implements HttpSessionContext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private Vector dummy = new Vector();</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identifiers of all sessions defined</a:t>
              </a:r>
            </a:p>
            <a:p>
              <a:pPr algn="l"/>
              <a:r>
                <a:rPr lang="en-US" sz="100" b="1" u="sng" noProof="1">
                  <a:latin typeface="Courier New" pitchFamily="49" charset="0"/>
                </a:rPr>
                <a:t>     * within this context.</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a:t>
              </a:r>
            </a:p>
            <a:p>
              <a:pPr algn="l"/>
              <a:r>
                <a:rPr lang="en-US" sz="100" b="1" u="sng" noProof="1">
                  <a:latin typeface="Courier New" pitchFamily="49" charset="0"/>
                </a:rPr>
                <a:t>     *  This method must return an empty &lt;code&gt;Enumeration&lt;/code&gt;</a:t>
              </a:r>
            </a:p>
            <a:p>
              <a:pPr algn="l"/>
              <a:r>
                <a:rPr lang="en-US" sz="100" b="1" u="sng" noProof="1">
                  <a:latin typeface="Courier New" pitchFamily="49" charset="0"/>
                </a:rPr>
                <a:t>     *  and will be removed in a future version of the API.</a:t>
              </a:r>
            </a:p>
            <a:p>
              <a:pPr algn="l"/>
              <a:r>
                <a:rPr lang="en-US" sz="100" b="1" u="sng" noProof="1">
                  <a:latin typeface="Courier New" pitchFamily="49" charset="0"/>
                </a:rPr>
                <a:t>     */</a:t>
              </a:r>
            </a:p>
            <a:p>
              <a:pPr algn="l"/>
              <a:r>
                <a:rPr lang="en-US" sz="100" b="1" u="sng" noProof="1">
                  <a:latin typeface="Courier New" pitchFamily="49" charset="0"/>
                </a:rPr>
                <a:t>    public Enumeration getIds() {</a:t>
              </a:r>
            </a:p>
            <a:p>
              <a:pPr algn="l"/>
              <a:endParaRPr lang="en-US" sz="100" b="1" u="sng" noProof="1">
                <a:latin typeface="Courier New" pitchFamily="49" charset="0"/>
              </a:endParaRPr>
            </a:p>
            <a:p>
              <a:pPr algn="l"/>
              <a:r>
                <a:rPr lang="en-US" sz="100" b="1" u="sng" noProof="1">
                  <a:latin typeface="Courier New" pitchFamily="49" charset="0"/>
                </a:rPr>
                <a:t>        return (dummy.elements());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&lt;code&gt;HttpSession&lt;/code&gt; associated with the</a:t>
              </a:r>
            </a:p>
            <a:p>
              <a:pPr algn="l"/>
              <a:r>
                <a:rPr lang="en-US" sz="100" b="1" u="sng" noProof="1">
                  <a:latin typeface="Courier New" pitchFamily="49" charset="0"/>
                </a:rPr>
                <a:t>     * specified session identifier.</a:t>
              </a:r>
            </a:p>
            <a:p>
              <a:pPr algn="l"/>
              <a:r>
                <a:rPr lang="en-US" sz="100" b="1" u="sng" noProof="1">
                  <a:latin typeface="Courier New" pitchFamily="49" charset="0"/>
                </a:rPr>
                <a:t>     *</a:t>
              </a:r>
            </a:p>
            <a:p>
              <a:pPr algn="l"/>
              <a:r>
                <a:rPr lang="en-US" sz="100" b="1" u="sng" noProof="1">
                  <a:latin typeface="Courier New" pitchFamily="49" charset="0"/>
                </a:rPr>
                <a:t>     * @param id Session identifier for which to look up a session</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a:t>
              </a:r>
            </a:p>
            <a:p>
              <a:pPr algn="l"/>
              <a:r>
                <a:rPr lang="en-US" sz="100" b="1" u="sng" noProof="1">
                  <a:latin typeface="Courier New" pitchFamily="49" charset="0"/>
                </a:rPr>
                <a:t>     *  This method must return null and will be removed in a</a:t>
              </a:r>
            </a:p>
            <a:p>
              <a:pPr algn="l"/>
              <a:r>
                <a:rPr lang="en-US" sz="100" b="1" u="sng" noProof="1">
                  <a:latin typeface="Courier New" pitchFamily="49" charset="0"/>
                </a:rPr>
                <a:t>     *  future version of the API.</a:t>
              </a:r>
            </a:p>
            <a:p>
              <a:pPr algn="l"/>
              <a:r>
                <a:rPr lang="en-US" sz="100" b="1" u="sng" noProof="1">
                  <a:latin typeface="Courier New" pitchFamily="49" charset="0"/>
                </a:rPr>
                <a:t>     */</a:t>
              </a:r>
            </a:p>
            <a:p>
              <a:pPr algn="l"/>
              <a:r>
                <a:rPr lang="en-US" sz="100" b="1" u="sng" noProof="1">
                  <a:latin typeface="Courier New" pitchFamily="49" charset="0"/>
                </a:rPr>
                <a:t>    public HttpSession getSession(String id) {</a:t>
              </a:r>
            </a:p>
            <a:p>
              <a:pPr algn="l"/>
              <a:endParaRPr lang="en-US" sz="100" b="1" u="sng" noProof="1">
                <a:latin typeface="Courier New" pitchFamily="49" charset="0"/>
              </a:endParaRPr>
            </a:p>
            <a:p>
              <a:pPr algn="l"/>
              <a:r>
                <a:rPr lang="en-US" sz="100" b="1" u="sng" noProof="1">
                  <a:latin typeface="Courier New" pitchFamily="49" charset="0"/>
                </a:rPr>
                <a:t>        return (null);</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spcBef>
                  <a:spcPct val="50000"/>
                </a:spcBef>
              </a:pPr>
              <a:endParaRPr lang="en-US" sz="100" b="1" u="sng" noProof="1">
                <a:latin typeface="Courier New" pitchFamily="49" charset="0"/>
              </a:endParaRPr>
            </a:p>
            <a:p>
              <a:pPr algn="l">
                <a:spcBef>
                  <a:spcPct val="50000"/>
                </a:spcBef>
              </a:pPr>
              <a:endParaRPr lang="en-US" sz="100" b="1" u="sng" noProof="1">
                <a:latin typeface="Courier New" pitchFamily="49" charset="0"/>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(better) modularity</a:t>
            </a:r>
            <a:endParaRPr lang="en-US" dirty="0"/>
          </a:p>
        </p:txBody>
      </p:sp>
      <p:sp>
        <p:nvSpPr>
          <p:cNvPr id="5" name="Slide Number Placeholder 4"/>
          <p:cNvSpPr>
            <a:spLocks noGrp="1"/>
          </p:cNvSpPr>
          <p:nvPr>
            <p:ph type="sldNum" sz="quarter" idx="12"/>
          </p:nvPr>
        </p:nvSpPr>
        <p:spPr/>
        <p:txBody>
          <a:bodyPr/>
          <a:lstStyle/>
          <a:p>
            <a:pPr>
              <a:defRPr/>
            </a:pPr>
            <a:fld id="{817A4F5D-B194-4D02-97B9-FEAAE1970A51}" type="slidenum">
              <a:rPr lang="en-US" smtClean="0"/>
              <a:pPr>
                <a:defRPr/>
              </a:pPr>
              <a:t>56</a:t>
            </a:fld>
            <a:endParaRPr lang="en-US"/>
          </a:p>
        </p:txBody>
      </p:sp>
      <p:grpSp>
        <p:nvGrpSpPr>
          <p:cNvPr id="6" name="Group 3"/>
          <p:cNvGrpSpPr>
            <a:grpSpLocks/>
          </p:cNvGrpSpPr>
          <p:nvPr/>
        </p:nvGrpSpPr>
        <p:grpSpPr bwMode="auto">
          <a:xfrm>
            <a:off x="685800" y="5756429"/>
            <a:ext cx="1462088" cy="1031874"/>
            <a:chOff x="4263" y="3456"/>
            <a:chExt cx="921" cy="650"/>
          </a:xfrm>
        </p:grpSpPr>
        <p:sp>
          <p:nvSpPr>
            <p:cNvPr id="7" name="Text Box 4"/>
            <p:cNvSpPr txBox="1">
              <a:spLocks noChangeArrowheads="1"/>
            </p:cNvSpPr>
            <p:nvPr/>
          </p:nvSpPr>
          <p:spPr bwMode="auto">
            <a:xfrm>
              <a:off x="4263" y="3456"/>
              <a:ext cx="498" cy="650"/>
            </a:xfrm>
            <a:prstGeom prst="rect">
              <a:avLst/>
            </a:prstGeom>
            <a:noFill/>
            <a:ln w="12700">
              <a:solidFill>
                <a:srgbClr val="C00000"/>
              </a:solidFill>
              <a:miter lim="800000"/>
              <a:headEnd/>
              <a:tailEnd/>
            </a:ln>
            <a:effectLst/>
          </p:spPr>
          <p:txBody>
            <a:bodyPr>
              <a:spAutoFit/>
            </a:bodyPr>
            <a:lstStyle/>
            <a:p>
              <a:pPr algn="l"/>
              <a:r>
                <a:rPr lang="en-US" sz="100" b="1" u="sng" dirty="0">
                  <a:solidFill>
                    <a:srgbClr val="C00000"/>
                  </a:solidFill>
                  <a:latin typeface="Courier New" pitchFamily="49" charset="0"/>
                </a:rPr>
                <a:t> private long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creationTime</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private </a:t>
              </a:r>
              <a:r>
                <a:rPr lang="en-US" sz="100" b="1" u="sng" dirty="0" err="1">
                  <a:solidFill>
                    <a:srgbClr val="C00000"/>
                  </a:solidFill>
                  <a:latin typeface="Courier New" pitchFamily="49" charset="0"/>
                </a:rPr>
                <a:t>int</a:t>
              </a:r>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inactiveInterval</a:t>
              </a:r>
              <a:r>
                <a:rPr lang="en-US" sz="100" b="1" u="sng" dirty="0">
                  <a:solidFill>
                    <a:srgbClr val="C00000"/>
                  </a:solidFill>
                  <a:latin typeface="Courier New" pitchFamily="49" charset="0"/>
                </a:rPr>
                <a:t> = -1;</a:t>
              </a:r>
            </a:p>
            <a:p>
              <a:pPr algn="l"/>
              <a:endParaRPr lang="en-US" sz="100" dirty="0">
                <a:solidFill>
                  <a:srgbClr val="C00000"/>
                </a:solidFill>
                <a:latin typeface="Times" pitchFamily="18" charset="0"/>
              </a:endParaRPr>
            </a:p>
            <a:p>
              <a:pPr algn="l"/>
              <a:r>
                <a:rPr lang="en-US" sz="100" b="1" u="sng" dirty="0">
                  <a:solidFill>
                    <a:srgbClr val="C00000"/>
                  </a:solidFill>
                  <a:latin typeface="Courier New" pitchFamily="49" charset="0"/>
                </a:rPr>
                <a:t> void accessed() {</a:t>
              </a:r>
            </a:p>
            <a:p>
              <a:pPr algn="l"/>
              <a:r>
                <a:rPr lang="en-US" sz="100" b="1" u="sng" dirty="0">
                  <a:solidFill>
                    <a:srgbClr val="C00000"/>
                  </a:solidFill>
                  <a:latin typeface="Courier New" pitchFamily="49" charset="0"/>
                </a:rPr>
                <a:t>        // set last accessed to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 as it will be left over</a:t>
              </a:r>
            </a:p>
            <a:p>
              <a:pPr algn="l"/>
              <a:r>
                <a:rPr lang="en-US" sz="100" b="1" u="sng" dirty="0">
                  <a:solidFill>
                    <a:srgbClr val="C00000"/>
                  </a:solidFill>
                  <a:latin typeface="Courier New" pitchFamily="49" charset="0"/>
                </a:rPr>
                <a:t>        // from the previous access</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System.currentTimeMillis</a:t>
              </a:r>
              <a:r>
                <a:rPr lang="en-US" sz="100" b="1" u="sng" dirty="0">
                  <a:solidFill>
                    <a:srgbClr val="C00000"/>
                  </a:solidFill>
                  <a:latin typeface="Courier New" pitchFamily="49" charset="0"/>
                </a:rPr>
                <a:t>();</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validate();</a:t>
              </a:r>
            </a:p>
            <a:p>
              <a:pPr algn="l"/>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void validate() {</a:t>
              </a:r>
            </a:p>
            <a:p>
              <a:pPr algn="l"/>
              <a:r>
                <a:rPr lang="en-US" sz="100" b="1" u="sng" dirty="0">
                  <a:solidFill>
                    <a:srgbClr val="C00000"/>
                  </a:solidFill>
                  <a:latin typeface="Courier New" pitchFamily="49" charset="0"/>
                </a:rPr>
                <a:t>        // if we have an inactive interval, check to see if we've exceeded it</a:t>
              </a:r>
            </a:p>
            <a:p>
              <a:pPr algn="l"/>
              <a:r>
                <a:rPr lang="en-US" sz="100" b="1" u="sng" dirty="0">
                  <a:solidFill>
                    <a:srgbClr val="C00000"/>
                  </a:solidFill>
                  <a:latin typeface="Courier New" pitchFamily="49" charset="0"/>
                </a:rPr>
                <a:t>        if (</a:t>
              </a:r>
              <a:r>
                <a:rPr lang="en-US" sz="100" b="1" u="sng" dirty="0" err="1">
                  <a:solidFill>
                    <a:srgbClr val="C00000"/>
                  </a:solidFill>
                  <a:latin typeface="Courier New" pitchFamily="49" charset="0"/>
                </a:rPr>
                <a:t>inactiveInterval</a:t>
              </a:r>
              <a:r>
                <a:rPr lang="en-US" sz="100" b="1" u="sng" dirty="0">
                  <a:solidFill>
                    <a:srgbClr val="C00000"/>
                  </a:solidFill>
                  <a:latin typeface="Courier New" pitchFamily="49" charset="0"/>
                </a:rPr>
                <a:t> != -1) {</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int</a:t>
              </a:r>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thisInterval</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int</a:t>
              </a:r>
              <a:r>
                <a:rPr lang="en-US" sz="100" b="1" u="sng" dirty="0">
                  <a:solidFill>
                    <a:srgbClr val="C00000"/>
                  </a:solidFill>
                  <a:latin typeface="Courier New" pitchFamily="49" charset="0"/>
                </a:rPr>
                <a:t>)(</a:t>
              </a:r>
              <a:r>
                <a:rPr lang="en-US" sz="100" b="1" u="sng" dirty="0" err="1">
                  <a:solidFill>
                    <a:srgbClr val="C00000"/>
                  </a:solidFill>
                  <a:latin typeface="Courier New" pitchFamily="49" charset="0"/>
                </a:rPr>
                <a:t>System.currentTimeMillis</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 / 1000;</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if (</a:t>
              </a:r>
              <a:r>
                <a:rPr lang="en-US" sz="100" b="1" u="sng" dirty="0" err="1">
                  <a:solidFill>
                    <a:srgbClr val="C00000"/>
                  </a:solidFill>
                  <a:latin typeface="Courier New" pitchFamily="49" charset="0"/>
                </a:rPr>
                <a:t>thisInterval</a:t>
              </a:r>
              <a:r>
                <a:rPr lang="en-US" sz="100" b="1" u="sng" dirty="0">
                  <a:solidFill>
                    <a:srgbClr val="C00000"/>
                  </a:solidFill>
                  <a:latin typeface="Courier New" pitchFamily="49" charset="0"/>
                </a:rPr>
                <a:t> &gt; </a:t>
              </a:r>
              <a:r>
                <a:rPr lang="en-US" sz="100" b="1" u="sng" dirty="0" err="1">
                  <a:solidFill>
                    <a:srgbClr val="C00000"/>
                  </a:solidFill>
                  <a:latin typeface="Courier New" pitchFamily="49" charset="0"/>
                </a:rPr>
                <a:t>inactiveInterval</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invalidate();</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public long </a:t>
              </a:r>
              <a:r>
                <a:rPr lang="en-US" sz="100" b="1" u="sng" dirty="0" err="1">
                  <a:solidFill>
                    <a:srgbClr val="C00000"/>
                  </a:solidFill>
                  <a:latin typeface="Courier New" pitchFamily="49" charset="0"/>
                </a:rPr>
                <a:t>getLastAccessedTime</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if (valid) {</a:t>
              </a:r>
            </a:p>
            <a:p>
              <a:pPr algn="l"/>
              <a:r>
                <a:rPr lang="en-US" sz="100" b="1" u="sng" dirty="0">
                  <a:solidFill>
                    <a:srgbClr val="C00000"/>
                  </a:solidFill>
                  <a:latin typeface="Courier New" pitchFamily="49" charset="0"/>
                </a:rPr>
                <a:t>            return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 else {</a:t>
              </a:r>
            </a:p>
            <a:p>
              <a:pPr algn="l"/>
              <a:r>
                <a:rPr lang="en-US" sz="100" b="1" u="sng" dirty="0">
                  <a:solidFill>
                    <a:srgbClr val="C00000"/>
                  </a:solidFill>
                  <a:latin typeface="Courier New" pitchFamily="49" charset="0"/>
                </a:rPr>
                <a:t>            String </a:t>
              </a:r>
              <a:r>
                <a:rPr lang="en-US" sz="100" b="1" u="sng" dirty="0" err="1">
                  <a:solidFill>
                    <a:srgbClr val="C00000"/>
                  </a:solidFill>
                  <a:latin typeface="Courier New" pitchFamily="49" charset="0"/>
                </a:rPr>
                <a:t>msg</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sm.getString</a:t>
              </a:r>
              <a:r>
                <a:rPr lang="en-US" sz="100" b="1" u="sng" dirty="0">
                  <a:solidFill>
                    <a:srgbClr val="C00000"/>
                  </a:solidFill>
                  <a:latin typeface="Courier New" pitchFamily="49" charset="0"/>
                </a:rPr>
                <a:t>("</a:t>
              </a:r>
              <a:r>
                <a:rPr lang="en-US" sz="100" b="1" u="sng" dirty="0" err="1">
                  <a:solidFill>
                    <a:srgbClr val="C00000"/>
                  </a:solidFill>
                  <a:latin typeface="Courier New" pitchFamily="49" charset="0"/>
                </a:rPr>
                <a:t>applicationSession.session.ise</a:t>
              </a:r>
              <a:r>
                <a:rPr lang="en-US" sz="100" b="1" u="sng" dirty="0">
                  <a:solidFill>
                    <a:srgbClr val="C00000"/>
                  </a:solidFill>
                  <a:latin typeface="Courier New" pitchFamily="49" charset="0"/>
                </a:rPr>
                <a:t>");</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throw new </a:t>
              </a:r>
              <a:r>
                <a:rPr lang="en-US" sz="100" b="1" u="sng" dirty="0" err="1">
                  <a:solidFill>
                    <a:srgbClr val="C00000"/>
                  </a:solidFill>
                  <a:latin typeface="Courier New" pitchFamily="49" charset="0"/>
                </a:rPr>
                <a:t>IllegalStateException</a:t>
              </a:r>
              <a:r>
                <a:rPr lang="en-US" sz="100" b="1" u="sng" dirty="0">
                  <a:solidFill>
                    <a:srgbClr val="C00000"/>
                  </a:solidFill>
                  <a:latin typeface="Courier New" pitchFamily="49" charset="0"/>
                </a:rPr>
                <a:t>(</a:t>
              </a:r>
              <a:r>
                <a:rPr lang="en-US" sz="100" b="1" u="sng" dirty="0" err="1">
                  <a:solidFill>
                    <a:srgbClr val="C00000"/>
                  </a:solidFill>
                  <a:latin typeface="Courier New" pitchFamily="49" charset="0"/>
                </a:rPr>
                <a:t>msg</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endParaRPr lang="en-US" sz="100" b="1" u="sng" dirty="0">
                <a:solidFill>
                  <a:srgbClr val="C00000"/>
                </a:solidFill>
                <a:latin typeface="Courier New" pitchFamily="49" charset="0"/>
              </a:endParaRPr>
            </a:p>
            <a:p>
              <a:pPr algn="l"/>
              <a:r>
                <a:rPr lang="en-US" sz="100" b="1" dirty="0">
                  <a:solidFill>
                    <a:srgbClr val="C00000"/>
                  </a:solidFill>
                  <a:latin typeface="Courier New" pitchFamily="49" charset="0"/>
                </a:rPr>
                <a:t> public long </a:t>
              </a:r>
              <a:r>
                <a:rPr lang="en-US" sz="100" b="1" dirty="0" err="1">
                  <a:solidFill>
                    <a:srgbClr val="C00000"/>
                  </a:solidFill>
                  <a:latin typeface="Courier New" pitchFamily="49" charset="0"/>
                </a:rPr>
                <a:t>getLastAccessedTime</a:t>
              </a:r>
              <a:r>
                <a:rPr lang="en-US" sz="100" b="1" dirty="0">
                  <a:solidFill>
                    <a:srgbClr val="C00000"/>
                  </a:solidFill>
                  <a:latin typeface="Courier New" pitchFamily="49" charset="0"/>
                </a:rPr>
                <a:t>() {</a:t>
              </a:r>
            </a:p>
            <a:p>
              <a:pPr algn="l"/>
              <a:r>
                <a:rPr lang="en-US" sz="100" b="1" dirty="0">
                  <a:solidFill>
                    <a:srgbClr val="C00000"/>
                  </a:solidFill>
                  <a:latin typeface="Courier New" pitchFamily="49" charset="0"/>
                </a:rPr>
                <a:t>        return </a:t>
              </a:r>
              <a:r>
                <a:rPr lang="en-US" sz="100" b="1" dirty="0" err="1">
                  <a:solidFill>
                    <a:srgbClr val="C00000"/>
                  </a:solidFill>
                  <a:latin typeface="Courier New" pitchFamily="49" charset="0"/>
                </a:rPr>
                <a:t>lastAccessed</a:t>
              </a:r>
              <a:r>
                <a:rPr lang="en-US" sz="100" b="1" dirty="0">
                  <a:solidFill>
                    <a:srgbClr val="C00000"/>
                  </a:solidFill>
                  <a:latin typeface="Courier New" pitchFamily="49" charset="0"/>
                </a:rPr>
                <a:t>;</a:t>
              </a:r>
            </a:p>
            <a:p>
              <a:pPr algn="l"/>
              <a:r>
                <a:rPr lang="en-US" sz="100" b="1"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endParaRPr lang="en-US" sz="100" b="1" u="sng" dirty="0">
                <a:solidFill>
                  <a:srgbClr val="C00000"/>
                </a:solidFill>
                <a:latin typeface="Courier New" pitchFamily="49" charset="0"/>
              </a:endParaRPr>
            </a:p>
            <a:p>
              <a:pPr algn="l"/>
              <a:r>
                <a:rPr lang="en-US" sz="100" b="1" dirty="0">
                  <a:solidFill>
                    <a:srgbClr val="C00000"/>
                  </a:solidFill>
                  <a:latin typeface="Courier New" pitchFamily="49" charset="0"/>
                </a:rPr>
                <a:t> private long </a:t>
              </a:r>
              <a:r>
                <a:rPr lang="en-US" sz="100" b="1" dirty="0" err="1">
                  <a:solidFill>
                    <a:srgbClr val="C00000"/>
                  </a:solidFill>
                  <a:latin typeface="Courier New" pitchFamily="49" charset="0"/>
                </a:rPr>
                <a:t>lastAccessed</a:t>
              </a:r>
              <a:r>
                <a:rPr lang="en-US" sz="100" b="1" dirty="0">
                  <a:solidFill>
                    <a:srgbClr val="C00000"/>
                  </a:solidFill>
                  <a:latin typeface="Courier New" pitchFamily="49" charset="0"/>
                </a:rPr>
                <a:t> = </a:t>
              </a:r>
              <a:r>
                <a:rPr lang="en-US" sz="100" b="1" dirty="0" err="1">
                  <a:solidFill>
                    <a:srgbClr val="C00000"/>
                  </a:solidFill>
                  <a:latin typeface="Courier New" pitchFamily="49" charset="0"/>
                </a:rPr>
                <a:t>creationTime</a:t>
              </a:r>
              <a:r>
                <a:rPr lang="en-US" sz="100" b="1" dirty="0">
                  <a:solidFill>
                    <a:srgbClr val="C00000"/>
                  </a:solidFill>
                  <a:latin typeface="Courier New" pitchFamily="49" charset="0"/>
                </a:rPr>
                <a:t>;</a:t>
              </a:r>
            </a:p>
            <a:p>
              <a:pPr algn="l">
                <a:spcBef>
                  <a:spcPct val="50000"/>
                </a:spcBef>
              </a:pPr>
              <a:endParaRPr lang="en-US" sz="100" dirty="0">
                <a:solidFill>
                  <a:srgbClr val="C00000"/>
                </a:solidFill>
                <a:latin typeface="Times" pitchFamily="18" charset="0"/>
              </a:endParaRPr>
            </a:p>
            <a:p>
              <a:pPr algn="l"/>
              <a:r>
                <a:rPr lang="en-US" sz="100" b="1" u="sng" dirty="0">
                  <a:solidFill>
                    <a:srgbClr val="C00000"/>
                  </a:solidFill>
                  <a:latin typeface="Courier New" pitchFamily="49" charset="0"/>
                </a:rPr>
                <a:t> void accessed() {</a:t>
              </a:r>
            </a:p>
            <a:p>
              <a:pPr algn="l"/>
              <a:r>
                <a:rPr lang="en-US" sz="100" b="1" u="sng" dirty="0">
                  <a:solidFill>
                    <a:srgbClr val="C00000"/>
                  </a:solidFill>
                  <a:latin typeface="Courier New" pitchFamily="49" charset="0"/>
                </a:rPr>
                <a:t>        // set last accessed to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 as it will be left over</a:t>
              </a:r>
            </a:p>
            <a:p>
              <a:pPr algn="l"/>
              <a:r>
                <a:rPr lang="en-US" sz="100" b="1" u="sng" dirty="0">
                  <a:solidFill>
                    <a:srgbClr val="C00000"/>
                  </a:solidFill>
                  <a:latin typeface="Courier New" pitchFamily="49" charset="0"/>
                </a:rPr>
                <a:t>        // from the previous access</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thisAccessTime</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System.currentTimeMillis</a:t>
              </a:r>
              <a:r>
                <a:rPr lang="en-US" sz="100" b="1" u="sng" dirty="0">
                  <a:solidFill>
                    <a:srgbClr val="C00000"/>
                  </a:solidFill>
                  <a:latin typeface="Courier New" pitchFamily="49" charset="0"/>
                </a:rPr>
                <a:t>();</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endParaRPr lang="en-US" sz="100" dirty="0">
                <a:solidFill>
                  <a:srgbClr val="C00000"/>
                </a:solidFill>
                <a:latin typeface="Times" pitchFamily="18" charset="0"/>
              </a:endParaRPr>
            </a:p>
          </p:txBody>
        </p:sp>
        <p:sp>
          <p:nvSpPr>
            <p:cNvPr id="8" name="Text Box 5"/>
            <p:cNvSpPr txBox="1">
              <a:spLocks noChangeArrowheads="1"/>
            </p:cNvSpPr>
            <p:nvPr/>
          </p:nvSpPr>
          <p:spPr bwMode="auto">
            <a:xfrm>
              <a:off x="4752" y="3456"/>
              <a:ext cx="432" cy="491"/>
            </a:xfrm>
            <a:prstGeom prst="rect">
              <a:avLst/>
            </a:prstGeom>
            <a:noFill/>
            <a:ln w="12700">
              <a:solidFill>
                <a:srgbClr val="C00000"/>
              </a:solidFill>
              <a:miter lim="800000"/>
              <a:headEnd/>
              <a:tailEnd/>
            </a:ln>
            <a:effectLst/>
          </p:spPr>
          <p:txBody>
            <a:bodyPr>
              <a:spAutoFit/>
            </a:bodyPr>
            <a:lstStyle/>
            <a:p>
              <a:pPr algn="l"/>
              <a:r>
                <a:rPr lang="en-US" sz="100" b="1" u="sng" dirty="0">
                  <a:solidFill>
                    <a:srgbClr val="C00000"/>
                  </a:solidFill>
                  <a:latin typeface="Courier New" pitchFamily="49" charset="0"/>
                </a:rPr>
                <a:t>if (</a:t>
              </a:r>
              <a:r>
                <a:rPr lang="en-US" sz="100" b="1" u="sng" dirty="0" err="1">
                  <a:solidFill>
                    <a:srgbClr val="C00000"/>
                  </a:solidFill>
                  <a:latin typeface="Courier New" pitchFamily="49" charset="0"/>
                </a:rPr>
                <a:t>inactiveInterval</a:t>
              </a:r>
              <a:r>
                <a:rPr lang="en-US" sz="100" b="1" u="sng" dirty="0">
                  <a:solidFill>
                    <a:srgbClr val="C00000"/>
                  </a:solidFill>
                  <a:latin typeface="Courier New" pitchFamily="49" charset="0"/>
                </a:rPr>
                <a:t> != -1) {</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int</a:t>
              </a:r>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thisInterval</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int</a:t>
              </a:r>
              <a:r>
                <a:rPr lang="en-US" sz="100" b="1" u="sng" dirty="0">
                  <a:solidFill>
                    <a:srgbClr val="C00000"/>
                  </a:solidFill>
                  <a:latin typeface="Courier New" pitchFamily="49" charset="0"/>
                </a:rPr>
                <a:t>)(</a:t>
              </a:r>
              <a:r>
                <a:rPr lang="en-US" sz="100" b="1" u="sng" dirty="0" err="1">
                  <a:solidFill>
                    <a:srgbClr val="C00000"/>
                  </a:solidFill>
                  <a:latin typeface="Courier New" pitchFamily="49" charset="0"/>
                </a:rPr>
                <a:t>System.currentTimeMillis</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lastAccessed</a:t>
              </a:r>
              <a:r>
                <a:rPr lang="en-US" sz="100" b="1" u="sng" dirty="0">
                  <a:solidFill>
                    <a:srgbClr val="C00000"/>
                  </a:solidFill>
                  <a:latin typeface="Courier New" pitchFamily="49" charset="0"/>
                </a:rPr>
                <a:t>) / 1000;</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if (</a:t>
              </a:r>
              <a:r>
                <a:rPr lang="en-US" sz="100" b="1" u="sng" dirty="0" err="1">
                  <a:solidFill>
                    <a:srgbClr val="C00000"/>
                  </a:solidFill>
                  <a:latin typeface="Courier New" pitchFamily="49" charset="0"/>
                </a:rPr>
                <a:t>thisInterval</a:t>
              </a:r>
              <a:r>
                <a:rPr lang="en-US" sz="100" b="1" u="sng" dirty="0">
                  <a:solidFill>
                    <a:srgbClr val="C00000"/>
                  </a:solidFill>
                  <a:latin typeface="Courier New" pitchFamily="49" charset="0"/>
                </a:rPr>
                <a:t> &gt; </a:t>
              </a:r>
              <a:r>
                <a:rPr lang="en-US" sz="100" b="1" u="sng" dirty="0" err="1">
                  <a:solidFill>
                    <a:srgbClr val="C00000"/>
                  </a:solidFill>
                  <a:latin typeface="Courier New" pitchFamily="49" charset="0"/>
                </a:rPr>
                <a:t>inactiveInterval</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invalidate();</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ServerSessionManager</a:t>
              </a:r>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ssm</a:t>
              </a:r>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ServerSessionManager.getManager</a:t>
              </a:r>
              <a:r>
                <a:rPr lang="en-US" sz="100" b="1" u="sng" dirty="0">
                  <a:solidFill>
                    <a:srgbClr val="C00000"/>
                  </a:solidFill>
                  <a:latin typeface="Courier New" pitchFamily="49" charset="0"/>
                </a:rPr>
                <a:t>();</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ssm.removeSession</a:t>
              </a:r>
              <a:r>
                <a:rPr lang="en-US" sz="100" b="1" u="sng" dirty="0">
                  <a:solidFill>
                    <a:srgbClr val="C00000"/>
                  </a:solidFill>
                  <a:latin typeface="Courier New" pitchFamily="49" charset="0"/>
                </a:rPr>
                <a:t>(this);</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private long </a:t>
              </a:r>
              <a:r>
                <a:rPr lang="en-US" sz="100" b="1" u="sng" dirty="0" err="1">
                  <a:solidFill>
                    <a:srgbClr val="C00000"/>
                  </a:solidFill>
                  <a:latin typeface="Courier New" pitchFamily="49" charset="0"/>
                </a:rPr>
                <a:t>lastAccessedTime</a:t>
              </a:r>
              <a:r>
                <a:rPr lang="en-US" sz="100" b="1" u="sng" dirty="0">
                  <a:solidFill>
                    <a:srgbClr val="C00000"/>
                  </a:solidFill>
                  <a:latin typeface="Courier New" pitchFamily="49" charset="0"/>
                </a:rPr>
                <a:t> = </a:t>
              </a:r>
              <a:r>
                <a:rPr lang="en-US" sz="100" b="1" u="sng" dirty="0" err="1">
                  <a:solidFill>
                    <a:srgbClr val="C00000"/>
                  </a:solidFill>
                  <a:latin typeface="Courier New" pitchFamily="49" charset="0"/>
                </a:rPr>
                <a:t>creationTime</a:t>
              </a:r>
              <a:r>
                <a:rPr lang="en-US" sz="100" b="1" u="sng" dirty="0">
                  <a:solidFill>
                    <a:srgbClr val="C00000"/>
                  </a:solidFill>
                  <a:latin typeface="Courier New" pitchFamily="49" charset="0"/>
                </a:rPr>
                <a:t>;</a:t>
              </a:r>
            </a:p>
            <a:p>
              <a:pPr algn="l"/>
              <a:endParaRPr lang="en-US" sz="100" b="1" u="sng" dirty="0">
                <a:solidFill>
                  <a:srgbClr val="C00000"/>
                </a:solidFill>
                <a:latin typeface="Courier New" pitchFamily="49" charset="0"/>
              </a:endParaRPr>
            </a:p>
            <a:p>
              <a:pPr algn="l">
                <a:spcBef>
                  <a:spcPct val="50000"/>
                </a:spcBef>
              </a:pPr>
              <a:endParaRPr lang="en-US" sz="100" dirty="0">
                <a:solidFill>
                  <a:srgbClr val="C00000"/>
                </a:solidFill>
                <a:latin typeface="Times" pitchFamily="18" charset="0"/>
              </a:endParaRPr>
            </a:p>
            <a:p>
              <a:pPr algn="l"/>
              <a:endParaRPr lang="en-US" sz="100" b="1" dirty="0">
                <a:solidFill>
                  <a:srgbClr val="C00000"/>
                </a:solidFill>
                <a:latin typeface="Courier New" pitchFamily="49" charset="0"/>
              </a:endParaRP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 Return the last time the client sent a request associated with this</a:t>
              </a:r>
            </a:p>
            <a:p>
              <a:pPr algn="l"/>
              <a:r>
                <a:rPr lang="en-US" sz="100" b="1" u="sng" dirty="0">
                  <a:solidFill>
                    <a:srgbClr val="C00000"/>
                  </a:solidFill>
                  <a:latin typeface="Courier New" pitchFamily="49" charset="0"/>
                </a:rPr>
                <a:t>     * session, as the number of milliseconds since midnight, January 1, 1970</a:t>
              </a:r>
            </a:p>
            <a:p>
              <a:pPr algn="l"/>
              <a:r>
                <a:rPr lang="en-US" sz="100" b="1" u="sng" dirty="0">
                  <a:solidFill>
                    <a:srgbClr val="C00000"/>
                  </a:solidFill>
                  <a:latin typeface="Courier New" pitchFamily="49" charset="0"/>
                </a:rPr>
                <a:t>     * GMT.  Actions that your application takes, such as getting or setting</a:t>
              </a:r>
            </a:p>
            <a:p>
              <a:pPr algn="l"/>
              <a:r>
                <a:rPr lang="en-US" sz="100" b="1" u="sng" dirty="0">
                  <a:solidFill>
                    <a:srgbClr val="C00000"/>
                  </a:solidFill>
                  <a:latin typeface="Courier New" pitchFamily="49" charset="0"/>
                </a:rPr>
                <a:t>     * a value associated with the session, do not affect the access time.</a:t>
              </a:r>
            </a:p>
            <a:p>
              <a:pPr algn="l"/>
              <a:r>
                <a:rPr lang="en-US" sz="100" b="1" u="sng" dirty="0">
                  <a:solidFill>
                    <a:srgbClr val="C00000"/>
                  </a:solidFill>
                  <a:latin typeface="Courier New" pitchFamily="49" charset="0"/>
                </a:rPr>
                <a:t>     */</a:t>
              </a:r>
            </a:p>
            <a:p>
              <a:pPr algn="l"/>
              <a:r>
                <a:rPr lang="en-US" sz="100" b="1" u="sng" dirty="0">
                  <a:solidFill>
                    <a:srgbClr val="C00000"/>
                  </a:solidFill>
                  <a:latin typeface="Courier New" pitchFamily="49" charset="0"/>
                </a:rPr>
                <a:t>    public long </a:t>
              </a:r>
              <a:r>
                <a:rPr lang="en-US" sz="100" b="1" u="sng" dirty="0" err="1">
                  <a:solidFill>
                    <a:srgbClr val="C00000"/>
                  </a:solidFill>
                  <a:latin typeface="Courier New" pitchFamily="49" charset="0"/>
                </a:rPr>
                <a:t>getLastAccessedTime</a:t>
              </a:r>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return (</a:t>
              </a:r>
              <a:r>
                <a:rPr lang="en-US" sz="100" b="1" u="sng" dirty="0" err="1">
                  <a:solidFill>
                    <a:srgbClr val="C00000"/>
                  </a:solidFill>
                  <a:latin typeface="Courier New" pitchFamily="49" charset="0"/>
                </a:rPr>
                <a:t>this.lastAccessedTime</a:t>
              </a:r>
              <a:r>
                <a:rPr lang="en-US" sz="100" b="1" u="sng" dirty="0">
                  <a:solidFill>
                    <a:srgbClr val="C00000"/>
                  </a:solidFill>
                  <a:latin typeface="Courier New" pitchFamily="49" charset="0"/>
                </a:rPr>
                <a:t>);</a:t>
              </a:r>
            </a:p>
            <a:p>
              <a:pPr algn="l"/>
              <a:endParaRPr lang="en-US" sz="100" b="1" u="sng" dirty="0">
                <a:solidFill>
                  <a:srgbClr val="C00000"/>
                </a:solidFill>
                <a:latin typeface="Courier New" pitchFamily="49" charset="0"/>
              </a:endParaRPr>
            </a:p>
            <a:p>
              <a:pPr algn="l"/>
              <a:r>
                <a:rPr lang="en-US" sz="100" b="1" u="sng" dirty="0">
                  <a:solidFill>
                    <a:srgbClr val="C00000"/>
                  </a:solidFill>
                  <a:latin typeface="Courier New" pitchFamily="49" charset="0"/>
                </a:rPr>
                <a:t>    }</a:t>
              </a:r>
            </a:p>
            <a:p>
              <a:pPr algn="l"/>
              <a:endParaRPr lang="en-US" sz="100" b="1" u="sng" dirty="0">
                <a:solidFill>
                  <a:srgbClr val="C00000"/>
                </a:solidFill>
                <a:latin typeface="Courier New" pitchFamily="49" charset="0"/>
              </a:endParaRPr>
            </a:p>
            <a:p>
              <a:pPr algn="l"/>
              <a:endParaRPr lang="en-US" sz="100" b="1" dirty="0">
                <a:solidFill>
                  <a:srgbClr val="C00000"/>
                </a:solidFill>
                <a:latin typeface="Courier New" pitchFamily="49" charset="0"/>
              </a:endParaRPr>
            </a:p>
            <a:p>
              <a:pPr algn="l"/>
              <a:r>
                <a:rPr lang="en-US" sz="100" b="1" u="sng" dirty="0">
                  <a:solidFill>
                    <a:srgbClr val="C00000"/>
                  </a:solidFill>
                  <a:latin typeface="Courier New" pitchFamily="49" charset="0"/>
                </a:rPr>
                <a:t>        </a:t>
              </a:r>
              <a:r>
                <a:rPr lang="en-US" sz="100" b="1" u="sng" dirty="0" err="1">
                  <a:solidFill>
                    <a:srgbClr val="C00000"/>
                  </a:solidFill>
                  <a:latin typeface="Courier New" pitchFamily="49" charset="0"/>
                </a:rPr>
                <a:t>this.lastAccessedTime</a:t>
              </a:r>
              <a:r>
                <a:rPr lang="en-US" sz="100" b="1" u="sng" dirty="0">
                  <a:solidFill>
                    <a:srgbClr val="C00000"/>
                  </a:solidFill>
                  <a:latin typeface="Courier New" pitchFamily="49" charset="0"/>
                </a:rPr>
                <a:t> = time;</a:t>
              </a:r>
            </a:p>
          </p:txBody>
        </p:sp>
      </p:grpSp>
      <p:grpSp>
        <p:nvGrpSpPr>
          <p:cNvPr id="9" name="Group 6"/>
          <p:cNvGrpSpPr>
            <a:grpSpLocks/>
          </p:cNvGrpSpPr>
          <p:nvPr/>
        </p:nvGrpSpPr>
        <p:grpSpPr bwMode="auto">
          <a:xfrm>
            <a:off x="228600" y="1676401"/>
            <a:ext cx="3547753" cy="3759200"/>
            <a:chOff x="3072" y="1056"/>
            <a:chExt cx="2352" cy="2662"/>
          </a:xfrm>
        </p:grpSpPr>
        <p:grpSp>
          <p:nvGrpSpPr>
            <p:cNvPr id="10" name="Group 7"/>
            <p:cNvGrpSpPr>
              <a:grpSpLocks/>
            </p:cNvGrpSpPr>
            <p:nvPr/>
          </p:nvGrpSpPr>
          <p:grpSpPr bwMode="auto">
            <a:xfrm>
              <a:off x="3072" y="1056"/>
              <a:ext cx="922" cy="1828"/>
              <a:chOff x="422" y="1056"/>
              <a:chExt cx="922" cy="1828"/>
            </a:xfrm>
          </p:grpSpPr>
          <p:sp>
            <p:nvSpPr>
              <p:cNvPr id="18" name="Rectangle 8"/>
              <p:cNvSpPr>
                <a:spLocks noChangeArrowheads="1"/>
              </p:cNvSpPr>
              <p:nvPr/>
            </p:nvSpPr>
            <p:spPr bwMode="auto">
              <a:xfrm>
                <a:off x="422" y="1056"/>
                <a:ext cx="476" cy="152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a:t>
                </a:r>
              </a:p>
              <a:p>
                <a:pPr algn="l"/>
                <a:r>
                  <a:rPr lang="en-US" sz="100" b="1" u="sng" noProof="1">
                    <a:latin typeface="Courier New" pitchFamily="49" charset="0"/>
                  </a:rPr>
                  <a:t> * ====================================================================</a:t>
                </a:r>
              </a:p>
              <a:p>
                <a:pPr algn="l"/>
                <a:r>
                  <a:rPr lang="en-US" sz="100" b="1" u="sng" noProof="1">
                    <a:latin typeface="Courier New" pitchFamily="49" charset="0"/>
                  </a:rPr>
                  <a:t> *</a:t>
                </a:r>
              </a:p>
              <a:p>
                <a:pPr algn="l"/>
                <a:r>
                  <a:rPr lang="en-US" sz="100" b="1" u="sng" noProof="1">
                    <a:latin typeface="Courier New" pitchFamily="49" charset="0"/>
                  </a:rPr>
                  <a:t> * The Apache Software License, Version 1.1</a:t>
                </a:r>
              </a:p>
              <a:p>
                <a:pPr algn="l"/>
                <a:r>
                  <a:rPr lang="en-US" sz="100" b="1" u="sng" noProof="1">
                    <a:latin typeface="Courier New" pitchFamily="49" charset="0"/>
                  </a:rPr>
                  <a:t> *</a:t>
                </a:r>
              </a:p>
              <a:p>
                <a:pPr algn="l"/>
                <a:r>
                  <a:rPr lang="en-US" sz="100" b="1" u="sng" noProof="1">
                    <a:latin typeface="Courier New" pitchFamily="49" charset="0"/>
                  </a:rPr>
                  <a:t> * Copyright (c) 1999 The Apache Software Foundation.  All rights</a:t>
                </a:r>
              </a:p>
              <a:p>
                <a:pPr algn="l"/>
                <a:r>
                  <a:rPr lang="en-US" sz="100" b="1" u="sng" noProof="1">
                    <a:latin typeface="Courier New" pitchFamily="49" charset="0"/>
                  </a:rPr>
                  <a:t> * reserved.</a:t>
                </a:r>
              </a:p>
              <a:p>
                <a:pPr algn="l"/>
                <a:r>
                  <a:rPr lang="en-US" sz="100" b="1" u="sng" noProof="1">
                    <a:latin typeface="Courier New" pitchFamily="49" charset="0"/>
                  </a:rPr>
                  <a:t> *</a:t>
                </a:r>
              </a:p>
              <a:p>
                <a:pPr algn="l"/>
                <a:r>
                  <a:rPr lang="en-US" sz="100" b="1" u="sng" noProof="1">
                    <a:latin typeface="Courier New" pitchFamily="49" charset="0"/>
                  </a:rPr>
                  <a:t> * Redistribution and use in source and binary forms, with or without</a:t>
                </a:r>
              </a:p>
              <a:p>
                <a:pPr algn="l"/>
                <a:r>
                  <a:rPr lang="en-US" sz="100" b="1" u="sng" noProof="1">
                    <a:latin typeface="Courier New" pitchFamily="49" charset="0"/>
                  </a:rPr>
                  <a:t> * modification, are permitted provided that the following conditions</a:t>
                </a:r>
              </a:p>
              <a:p>
                <a:pPr algn="l"/>
                <a:r>
                  <a:rPr lang="en-US" sz="100" b="1" u="sng" noProof="1">
                    <a:latin typeface="Courier New" pitchFamily="49" charset="0"/>
                  </a:rPr>
                  <a:t> * are met:</a:t>
                </a:r>
              </a:p>
              <a:p>
                <a:pPr algn="l"/>
                <a:r>
                  <a:rPr lang="en-US" sz="100" b="1" u="sng" noProof="1">
                    <a:latin typeface="Courier New" pitchFamily="49" charset="0"/>
                  </a:rPr>
                  <a:t> *</a:t>
                </a:r>
              </a:p>
              <a:p>
                <a:pPr algn="l"/>
                <a:r>
                  <a:rPr lang="en-US" sz="100" b="1" u="sng" noProof="1">
                    <a:latin typeface="Courier New" pitchFamily="49" charset="0"/>
                  </a:rPr>
                  <a:t> * 1. Redistributions of source code must retain the above copyright</a:t>
                </a:r>
              </a:p>
              <a:p>
                <a:pPr algn="l"/>
                <a:r>
                  <a:rPr lang="en-US" sz="100" b="1" u="sng" noProof="1">
                    <a:latin typeface="Courier New" pitchFamily="49" charset="0"/>
                  </a:rPr>
                  <a:t> *    notice, this list of conditions and the following disclaimer.</a:t>
                </a:r>
              </a:p>
              <a:p>
                <a:pPr algn="l"/>
                <a:r>
                  <a:rPr lang="en-US" sz="100" b="1" u="sng" noProof="1">
                    <a:latin typeface="Courier New" pitchFamily="49" charset="0"/>
                  </a:rPr>
                  <a:t> *</a:t>
                </a:r>
              </a:p>
              <a:p>
                <a:pPr algn="l"/>
                <a:r>
                  <a:rPr lang="en-US" sz="100" b="1" u="sng" noProof="1">
                    <a:latin typeface="Courier New" pitchFamily="49" charset="0"/>
                  </a:rPr>
                  <a:t> * 2. Redistributions in binary form must reproduce the above copyright</a:t>
                </a:r>
              </a:p>
              <a:p>
                <a:pPr algn="l"/>
                <a:r>
                  <a:rPr lang="en-US" sz="100" b="1" u="sng" noProof="1">
                    <a:latin typeface="Courier New" pitchFamily="49" charset="0"/>
                  </a:rPr>
                  <a:t> *    notice, this list of conditions and the following disclaimer in</a:t>
                </a:r>
              </a:p>
              <a:p>
                <a:pPr algn="l"/>
                <a:r>
                  <a:rPr lang="en-US" sz="100" b="1" u="sng" noProof="1">
                    <a:latin typeface="Courier New" pitchFamily="49" charset="0"/>
                  </a:rPr>
                  <a:t> *    the documentation and/or other materials provided with the</a:t>
                </a:r>
              </a:p>
              <a:p>
                <a:pPr algn="l"/>
                <a:r>
                  <a:rPr lang="en-US" sz="100" b="1" u="sng" noProof="1">
                    <a:latin typeface="Courier New" pitchFamily="49" charset="0"/>
                  </a:rPr>
                  <a:t> *    distribution.</a:t>
                </a:r>
              </a:p>
              <a:p>
                <a:pPr algn="l"/>
                <a:r>
                  <a:rPr lang="en-US" sz="100" b="1" u="sng" noProof="1">
                    <a:latin typeface="Courier New" pitchFamily="49" charset="0"/>
                  </a:rPr>
                  <a:t> *</a:t>
                </a:r>
              </a:p>
              <a:p>
                <a:pPr algn="l"/>
                <a:r>
                  <a:rPr lang="en-US" sz="100" b="1" u="sng" noProof="1">
                    <a:latin typeface="Courier New" pitchFamily="49" charset="0"/>
                  </a:rPr>
                  <a:t> * 3. The end-user documentation included with the redistribution, if</a:t>
                </a:r>
              </a:p>
              <a:p>
                <a:pPr algn="l"/>
                <a:r>
                  <a:rPr lang="en-US" sz="100" b="1" u="sng" noProof="1">
                    <a:latin typeface="Courier New" pitchFamily="49" charset="0"/>
                  </a:rPr>
                  <a:t> *    any, must include the following acknowlegement:</a:t>
                </a:r>
              </a:p>
              <a:p>
                <a:pPr algn="l"/>
                <a:r>
                  <a:rPr lang="en-US" sz="100" b="1" u="sng" noProof="1">
                    <a:latin typeface="Courier New" pitchFamily="49" charset="0"/>
                  </a:rPr>
                  <a:t> *       "This product includes software developed by the</a:t>
                </a:r>
              </a:p>
              <a:p>
                <a:pPr algn="l"/>
                <a:r>
                  <a:rPr lang="en-US" sz="100" b="1" u="sng" noProof="1">
                    <a:latin typeface="Courier New" pitchFamily="49" charset="0"/>
                  </a:rPr>
                  <a:t> *        Apache Software Foundation (http://www.apache.org/)."</a:t>
                </a:r>
              </a:p>
              <a:p>
                <a:pPr algn="l"/>
                <a:r>
                  <a:rPr lang="en-US" sz="100" b="1" u="sng" noProof="1">
                    <a:latin typeface="Courier New" pitchFamily="49" charset="0"/>
                  </a:rPr>
                  <a:t> *    Alternately, this acknowlegement may appear in the software</a:t>
                </a:r>
              </a:p>
              <a:p>
                <a:pPr algn="l"/>
                <a:r>
                  <a:rPr lang="en-US" sz="100" b="1" u="sng" noProof="1">
                    <a:latin typeface="Courier New" pitchFamily="49" charset="0"/>
                  </a:rPr>
                  <a:t>itself,</a:t>
                </a:r>
              </a:p>
              <a:p>
                <a:pPr algn="l"/>
                <a:r>
                  <a:rPr lang="en-US" sz="100" b="1" u="sng" noProof="1">
                    <a:latin typeface="Courier New" pitchFamily="49" charset="0"/>
                  </a:rPr>
                  <a:t> *    if and wherever such third-party acknowlegements normally appear.</a:t>
                </a:r>
              </a:p>
              <a:p>
                <a:pPr algn="l"/>
                <a:r>
                  <a:rPr lang="en-US" sz="100" b="1" u="sng" noProof="1">
                    <a:latin typeface="Courier New" pitchFamily="49" charset="0"/>
                  </a:rPr>
                  <a:t> *</a:t>
                </a:r>
              </a:p>
              <a:p>
                <a:pPr algn="l"/>
                <a:r>
                  <a:rPr lang="en-US" sz="100" b="1" u="sng" noProof="1">
                    <a:latin typeface="Courier New" pitchFamily="49" charset="0"/>
                  </a:rPr>
                  <a:t> * 4. The names "The Jakarta Project", "Tomcat", and "Apache Software</a:t>
                </a:r>
              </a:p>
              <a:p>
                <a:pPr algn="l"/>
                <a:r>
                  <a:rPr lang="en-US" sz="100" b="1" u="sng" noProof="1">
                    <a:latin typeface="Courier New" pitchFamily="49" charset="0"/>
                  </a:rPr>
                  <a:t> *    Foundation" must not be used to endorse or promote products</a:t>
                </a:r>
              </a:p>
              <a:p>
                <a:pPr algn="l"/>
                <a:r>
                  <a:rPr lang="en-US" sz="100" b="1" u="sng" noProof="1">
                    <a:latin typeface="Courier New" pitchFamily="49" charset="0"/>
                  </a:rPr>
                  <a:t>derived</a:t>
                </a:r>
              </a:p>
              <a:p>
                <a:pPr algn="l"/>
                <a:r>
                  <a:rPr lang="en-US" sz="100" b="1" u="sng" noProof="1">
                    <a:latin typeface="Courier New" pitchFamily="49" charset="0"/>
                  </a:rPr>
                  <a:t> *    from this software without prior written permission. For written</a:t>
                </a:r>
              </a:p>
              <a:p>
                <a:pPr algn="l"/>
                <a:r>
                  <a:rPr lang="en-US" sz="100" b="1" u="sng" noProof="1">
                    <a:latin typeface="Courier New" pitchFamily="49" charset="0"/>
                  </a:rPr>
                  <a:t> *    permission, please contact apache@apache.org.</a:t>
                </a:r>
              </a:p>
              <a:p>
                <a:pPr algn="l"/>
                <a:r>
                  <a:rPr lang="en-US" sz="100" b="1" u="sng" noProof="1">
                    <a:latin typeface="Courier New" pitchFamily="49" charset="0"/>
                  </a:rPr>
                  <a:t> *</a:t>
                </a:r>
              </a:p>
              <a:p>
                <a:pPr algn="l"/>
                <a:r>
                  <a:rPr lang="en-US" sz="100" b="1" u="sng" noProof="1">
                    <a:latin typeface="Courier New" pitchFamily="49" charset="0"/>
                  </a:rPr>
                  <a:t> * 5. Products derived from this software may not be called "Apache"</a:t>
                </a:r>
              </a:p>
              <a:p>
                <a:pPr algn="l"/>
                <a:r>
                  <a:rPr lang="en-US" sz="100" b="1" u="sng" noProof="1">
                    <a:latin typeface="Courier New" pitchFamily="49" charset="0"/>
                  </a:rPr>
                  <a:t> *    nor may "Apache" appear in their names without prior written</a:t>
                </a:r>
              </a:p>
              <a:p>
                <a:pPr algn="l"/>
                <a:r>
                  <a:rPr lang="en-US" sz="100" b="1" u="sng" noProof="1">
                    <a:latin typeface="Courier New" pitchFamily="49" charset="0"/>
                  </a:rPr>
                  <a:t> *    permission of the Apache Group.</a:t>
                </a:r>
              </a:p>
              <a:p>
                <a:pPr algn="l"/>
                <a:r>
                  <a:rPr lang="en-US" sz="100" b="1" u="sng" noProof="1">
                    <a:latin typeface="Courier New" pitchFamily="49" charset="0"/>
                  </a:rPr>
                  <a:t> *</a:t>
                </a:r>
              </a:p>
              <a:p>
                <a:pPr algn="l"/>
                <a:r>
                  <a:rPr lang="en-US" sz="100" b="1" u="sng" noProof="1">
                    <a:latin typeface="Courier New" pitchFamily="49" charset="0"/>
                  </a:rPr>
                  <a:t> * THIS SOFTWARE IS PROVIDED ``AS IS'' AND ANY EXPRESSED OR IMPLIED</a:t>
                </a:r>
              </a:p>
              <a:p>
                <a:pPr algn="l"/>
                <a:r>
                  <a:rPr lang="en-US" sz="100" u="sng" noProof="1">
                    <a:latin typeface="Courier New" pitchFamily="49" charset="0"/>
                  </a:rPr>
                  <a:t> * WARRANTIES, INCLUDING, BUT NOT LIMITED TO, THE IMPLIED WARRANTIES</a:t>
                </a:r>
              </a:p>
              <a:p>
                <a:pPr algn="l"/>
                <a:r>
                  <a:rPr lang="en-US" sz="100" u="sng" noProof="1">
                    <a:latin typeface="Courier New" pitchFamily="49" charset="0"/>
                  </a:rPr>
                  <a:t> * OF MERCHANTABILITY AND FITNESS FOR A PARTICULAR PURPOSE ARE</a:t>
                </a:r>
              </a:p>
              <a:p>
                <a:pPr algn="l"/>
                <a:r>
                  <a:rPr lang="en-US" sz="100" u="sng" noProof="1">
                    <a:latin typeface="Courier New" pitchFamily="49" charset="0"/>
                  </a:rPr>
                  <a:t> * DISCLAIMED.  IN NO EVENT SHALL THE APACHE SOFTWARE FOUNDATION OR</a:t>
                </a:r>
              </a:p>
              <a:p>
                <a:pPr algn="l"/>
                <a:r>
                  <a:rPr lang="en-US" sz="100" u="sng" noProof="1">
                    <a:latin typeface="Courier New" pitchFamily="49" charset="0"/>
                  </a:rPr>
                  <a:t> * ITS CONTRIBUTORS BE LIABLE FOR ANY DIRECT, INDIRECT, INCIDENTAL,</a:t>
                </a:r>
              </a:p>
              <a:p>
                <a:pPr algn="l"/>
                <a:r>
                  <a:rPr lang="en-US" sz="100" u="sng" noProof="1">
                    <a:latin typeface="Courier New" pitchFamily="49" charset="0"/>
                  </a:rPr>
                  <a:t> * SPECIAL, EXEMPLARY, OR CONSEQUENTIAL DAMAGES (INCLUDING, BUT NOT</a:t>
                </a:r>
              </a:p>
              <a:p>
                <a:pPr algn="l"/>
                <a:r>
                  <a:rPr lang="en-US" sz="100" u="sng" noProof="1">
                    <a:latin typeface="Courier New" pitchFamily="49" charset="0"/>
                  </a:rPr>
                  <a:t> * LIMITED TO, PROCUREMENT OF SUBSTITUTE GOODS OR SERVICES; LOSS OF</a:t>
                </a:r>
              </a:p>
              <a:p>
                <a:pPr algn="l"/>
                <a:r>
                  <a:rPr lang="en-US" sz="100" u="sng" noProof="1">
                    <a:latin typeface="Courier New" pitchFamily="49" charset="0"/>
                  </a:rPr>
                  <a:t> * USE, DATA, OR PROFITS; OR BUSINESS INTERRUPTION) HOWEVER CAUSED AND</a:t>
                </a:r>
              </a:p>
              <a:p>
                <a:pPr algn="l"/>
                <a:r>
                  <a:rPr lang="en-US" sz="100" u="sng" noProof="1">
                    <a:latin typeface="Courier New" pitchFamily="49" charset="0"/>
                  </a:rPr>
                  <a:t> * ON ANY THEORY OF LIABILITY, WHETHER IN CONTRACT, STRICT LIABILITY,</a:t>
                </a:r>
              </a:p>
              <a:p>
                <a:pPr algn="l"/>
                <a:r>
                  <a:rPr lang="en-US" sz="100" u="sng" noProof="1">
                    <a:latin typeface="Courier New" pitchFamily="49" charset="0"/>
                  </a:rPr>
                  <a:t> * OR TORT (INCLUDING NEGLIGENCE OR OTHERWISE) ARISING IN ANY WAY OUT</a:t>
                </a:r>
              </a:p>
              <a:p>
                <a:pPr algn="l"/>
                <a:r>
                  <a:rPr lang="en-US" sz="100" u="sng" noProof="1">
                    <a:latin typeface="Courier New" pitchFamily="49" charset="0"/>
                  </a:rPr>
                  <a:t> * OF THE USE OF THIS SOFTWARE, EVEN IF ADVISED OF THE POSSIBILITY OF</a:t>
                </a:r>
              </a:p>
              <a:p>
                <a:pPr algn="l"/>
                <a:r>
                  <a:rPr lang="en-US" sz="100" u="sng" noProof="1">
                    <a:latin typeface="Courier New" pitchFamily="49" charset="0"/>
                  </a:rPr>
                  <a:t> * SUCH DAMAGE.</a:t>
                </a:r>
              </a:p>
              <a:p>
                <a:pPr algn="l"/>
                <a:r>
                  <a:rPr lang="en-US" sz="100" u="sng" noProof="1">
                    <a:latin typeface="Courier New" pitchFamily="49" charset="0"/>
                  </a:rPr>
                  <a:t> * ====================================================================</a:t>
                </a:r>
              </a:p>
              <a:p>
                <a:pPr algn="l"/>
                <a:r>
                  <a:rPr lang="en-US" sz="100" b="1" u="sng" noProof="1">
                    <a:latin typeface="Courier New" pitchFamily="49" charset="0"/>
                  </a:rPr>
                  <a:t> *</a:t>
                </a:r>
              </a:p>
              <a:p>
                <a:pPr algn="l"/>
                <a:r>
                  <a:rPr lang="en-US" sz="100" b="1" u="sng" noProof="1">
                    <a:latin typeface="Courier New" pitchFamily="49" charset="0"/>
                  </a:rPr>
                  <a:t> * This software consists of voluntary contributions made by many</a:t>
                </a:r>
              </a:p>
              <a:p>
                <a:pPr algn="l"/>
                <a:r>
                  <a:rPr lang="en-US" sz="100" b="1" u="sng" noProof="1">
                    <a:latin typeface="Courier New" pitchFamily="49" charset="0"/>
                  </a:rPr>
                  <a:t> * individuals on behalf of the Apache Software Foundation.  For more</a:t>
                </a:r>
              </a:p>
              <a:p>
                <a:pPr algn="l"/>
                <a:r>
                  <a:rPr lang="en-US" sz="100" b="1" u="sng" noProof="1">
                    <a:latin typeface="Courier New" pitchFamily="49" charset="0"/>
                  </a:rPr>
                  <a:t> * information on the Apache Software Foundation, please see</a:t>
                </a:r>
              </a:p>
              <a:p>
                <a:pPr algn="l"/>
                <a:r>
                  <a:rPr lang="en-US" sz="100" b="1" u="sng" noProof="1">
                    <a:latin typeface="Courier New" pitchFamily="49" charset="0"/>
                  </a:rPr>
                  <a:t> * &lt;http://www.apache.org/&gt;.</a:t>
                </a:r>
              </a:p>
              <a:p>
                <a:pPr algn="l"/>
                <a:r>
                  <a:rPr lang="en-US" sz="100" b="1" u="sng" noProof="1">
                    <a:latin typeface="Courier New" pitchFamily="49" charset="0"/>
                  </a:rPr>
                  <a:t> *</a:t>
                </a:r>
              </a:p>
              <a:p>
                <a:pPr algn="l"/>
                <a:r>
                  <a:rPr lang="en-US" sz="100" b="1" u="sng" noProof="1">
                    <a:latin typeface="Courier New" pitchFamily="49" charset="0"/>
                  </a:rPr>
                  <a:t> * [Additional notices, if required by prior licensing conditions]</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package org.apache.tomcat.session;</a:t>
                </a:r>
              </a:p>
              <a:p>
                <a:pPr algn="l"/>
                <a:endParaRPr lang="en-US" sz="100" b="1" u="sng" noProof="1">
                  <a:latin typeface="Courier New" pitchFamily="49" charset="0"/>
                </a:endParaRPr>
              </a:p>
              <a:p>
                <a:pPr algn="l"/>
                <a:r>
                  <a:rPr lang="en-US" sz="100" b="1" u="sng" noProof="1">
                    <a:latin typeface="Courier New" pitchFamily="49" charset="0"/>
                  </a:rPr>
                  <a:t>import org.apache.tomcat.core.*;</a:t>
                </a:r>
              </a:p>
              <a:p>
                <a:pPr algn="l"/>
                <a:r>
                  <a:rPr lang="en-US" sz="100" b="1" u="sng" noProof="1">
                    <a:latin typeface="Courier New" pitchFamily="49" charset="0"/>
                  </a:rPr>
                  <a:t>import org.apache.tomcat.util.StringManager;</a:t>
                </a:r>
              </a:p>
              <a:p>
                <a:pPr algn="l"/>
                <a:r>
                  <a:rPr lang="en-US" sz="100" b="1" u="sng" noProof="1">
                    <a:latin typeface="Courier New" pitchFamily="49" charset="0"/>
                  </a:rPr>
                  <a:t>import java.io.*;</a:t>
                </a:r>
              </a:p>
              <a:p>
                <a:pPr algn="l"/>
                <a:r>
                  <a:rPr lang="en-US" sz="100" b="1" u="sng" noProof="1">
                    <a:latin typeface="Courier New" pitchFamily="49" charset="0"/>
                  </a:rPr>
                  <a:t>import java.net.*;</a:t>
                </a:r>
              </a:p>
              <a:p>
                <a:pPr algn="l"/>
                <a:r>
                  <a:rPr lang="en-US" sz="100" b="1" u="sng" noProof="1">
                    <a:latin typeface="Courier New" pitchFamily="49" charset="0"/>
                  </a:rPr>
                  <a:t>import java.util.*;</a:t>
                </a:r>
              </a:p>
              <a:p>
                <a:pPr algn="l"/>
                <a:r>
                  <a:rPr lang="en-US" sz="100" b="1" u="sng" noProof="1">
                    <a:latin typeface="Courier New" pitchFamily="49" charset="0"/>
                  </a:rPr>
                  <a:t>import javax.servlet.*;</a:t>
                </a:r>
              </a:p>
              <a:p>
                <a:pPr algn="l"/>
                <a:r>
                  <a:rPr lang="en-US" sz="100" b="1" u="sng" noProof="1">
                    <a:latin typeface="Courier New" pitchFamily="49" charset="0"/>
                  </a:rPr>
                  <a:t>import javax.servlet.http.*;</a:t>
                </a: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Core implementation of an application level session</a:t>
                </a:r>
              </a:p>
              <a:p>
                <a:pPr algn="l"/>
                <a:r>
                  <a:rPr lang="en-US" sz="100" b="1" u="sng" noProof="1">
                    <a:latin typeface="Courier New" pitchFamily="49" charset="0"/>
                  </a:rPr>
                  <a:t> *</a:t>
                </a:r>
              </a:p>
              <a:p>
                <a:pPr algn="l"/>
                <a:r>
                  <a:rPr lang="en-US" sz="100" b="1" u="sng" noProof="1">
                    <a:latin typeface="Courier New" pitchFamily="49" charset="0"/>
                  </a:rPr>
                  <a:t> * @author James Duncan Davidson [duncan@eng.sun.com]</a:t>
                </a:r>
              </a:p>
              <a:p>
                <a:pPr algn="l"/>
                <a:r>
                  <a:rPr lang="en-US" sz="100" b="1" u="sng" noProof="1">
                    <a:latin typeface="Courier New" pitchFamily="49" charset="0"/>
                  </a:rPr>
                  <a:t> * @author Jason Hunter [jch@eng.sun.com]</a:t>
                </a:r>
              </a:p>
              <a:p>
                <a:pPr algn="l"/>
                <a:r>
                  <a:rPr lang="en-US" sz="100" b="1" u="sng" noProof="1">
                    <a:latin typeface="Courier New" pitchFamily="49" charset="0"/>
                  </a:rPr>
                  <a:t> * @author James Todd [gonzo@eng.sun.com]</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public class ApplicationSession implements HttpSession {</a:t>
                </a:r>
              </a:p>
              <a:p>
                <a:pPr algn="l"/>
                <a:endParaRPr lang="en-US" sz="100" b="1" u="sng" noProof="1">
                  <a:latin typeface="Courier New" pitchFamily="49" charset="0"/>
                </a:endParaRP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r>
                  <a:rPr lang="en-US" sz="100" b="1" u="sng" noProof="1">
                    <a:latin typeface="Courier New" pitchFamily="49" charset="0"/>
                  </a:rPr>
                  <a:t>    private Hashtable values = new Hashtable();</a:t>
                </a:r>
              </a:p>
              <a:p>
                <a:pPr algn="l"/>
                <a:r>
                  <a:rPr lang="en-US" sz="100" b="1" u="sng" noProof="1">
                    <a:latin typeface="Courier New" pitchFamily="49" charset="0"/>
                  </a:rPr>
                  <a:t>    private String id;</a:t>
                </a:r>
              </a:p>
              <a:p>
                <a:pPr algn="l"/>
                <a:r>
                  <a:rPr lang="en-US" sz="100" b="1" u="sng" noProof="1">
                    <a:latin typeface="Courier New" pitchFamily="49" charset="0"/>
                  </a:rPr>
                  <a:t>    private ServerSession serverSession;</a:t>
                </a:r>
              </a:p>
              <a:p>
                <a:pPr algn="l"/>
                <a:r>
                  <a:rPr lang="en-US" sz="100" b="1" u="sng" noProof="1">
                    <a:latin typeface="Courier New" pitchFamily="49" charset="0"/>
                  </a:rPr>
                  <a:t>    private Context context;</a:t>
                </a:r>
              </a:p>
              <a:p>
                <a:pPr algn="l"/>
                <a:r>
                  <a:rPr lang="en-US" sz="100" b="1" u="sng" noProof="1">
                    <a:latin typeface="Courier New" pitchFamily="49" charset="0"/>
                  </a:rPr>
                  <a:t>    private long creationTime = System.currentTimeMillis();;</a:t>
                </a:r>
              </a:p>
              <a:p>
                <a:pPr algn="l"/>
                <a:r>
                  <a:rPr lang="en-US" sz="100" b="1" u="sng" noProof="1">
                    <a:latin typeface="Courier New" pitchFamily="49" charset="0"/>
                  </a:rPr>
                  <a:t>    private long thisAccessTime = creationTime;</a:t>
                </a:r>
              </a:p>
              <a:p>
                <a:pPr algn="l"/>
                <a:r>
                  <a:rPr lang="en-US" sz="100" b="1" u="sng" noProof="1">
                    <a:latin typeface="Courier New" pitchFamily="49" charset="0"/>
                  </a:rPr>
                  <a:t>private boolean valid = true;</a:t>
                </a:r>
              </a:p>
              <a:p>
                <a:pPr algn="l"/>
                <a:endParaRPr lang="en-US" sz="100" b="1" u="sng" noProof="1">
                  <a:latin typeface="Courier New" pitchFamily="49" charset="0"/>
                </a:endParaRPr>
              </a:p>
              <a:p>
                <a:pPr algn="l"/>
                <a:r>
                  <a:rPr lang="en-US" sz="100" b="1" u="sng" noProof="1">
                    <a:latin typeface="Courier New" pitchFamily="49" charset="0"/>
                  </a:rPr>
                  <a:t>    ApplicationSession(String id, ServerSession serverSession,</a:t>
                </a:r>
              </a:p>
              <a:p>
                <a:pPr algn="l"/>
                <a:r>
                  <a:rPr lang="en-US" sz="100" b="1" u="sng" noProof="1">
                    <a:latin typeface="Courier New" pitchFamily="49" charset="0"/>
                  </a:rPr>
                  <a:t>        Context context) {</a:t>
                </a:r>
              </a:p>
              <a:p>
                <a:pPr algn="l"/>
                <a:r>
                  <a:rPr lang="en-US" sz="100" b="1" u="sng" noProof="1">
                    <a:latin typeface="Courier New" pitchFamily="49" charset="0"/>
                  </a:rPr>
                  <a:t>        this.serverSession = serverSession;</a:t>
                </a:r>
              </a:p>
              <a:p>
                <a:pPr algn="l"/>
                <a:r>
                  <a:rPr lang="en-US" sz="100" b="1" u="sng" noProof="1">
                    <a:latin typeface="Courier New" pitchFamily="49" charset="0"/>
                  </a:rPr>
                  <a:t>        this.context = context;</a:t>
                </a:r>
              </a:p>
              <a:p>
                <a:pPr algn="l"/>
                <a:r>
                  <a:rPr lang="en-US" sz="100" b="1" u="sng" noProof="1">
                    <a:latin typeface="Courier New" pitchFamily="49" charset="0"/>
                  </a:rPr>
                  <a:t>        this.id = id;</a:t>
                </a:r>
              </a:p>
              <a:p>
                <a:pPr algn="l"/>
                <a:endParaRPr lang="en-US" sz="100" b="1" u="sng" noProof="1">
                  <a:latin typeface="Courier New" pitchFamily="49" charset="0"/>
                </a:endParaRPr>
              </a:p>
              <a:p>
                <a:pPr algn="l"/>
                <a:r>
                  <a:rPr lang="en-US" sz="100" b="1" u="sng" noProof="1">
                    <a:latin typeface="Courier New" pitchFamily="49" charset="0"/>
                  </a:rPr>
                  <a:t>        this.inactiveInterval = context.getSessionTimeOut();</a:t>
                </a:r>
              </a:p>
              <a:p>
                <a:pPr algn="l"/>
                <a:endParaRPr lang="en-US" sz="100" b="1" u="sng" noProof="1">
                  <a:latin typeface="Courier New" pitchFamily="49" charset="0"/>
                </a:endParaRPr>
              </a:p>
              <a:p>
                <a:pPr algn="l"/>
                <a:r>
                  <a:rPr lang="en-US" sz="100" b="1" u="sng" noProof="1">
                    <a:latin typeface="Courier New" pitchFamily="49" charset="0"/>
                  </a:rPr>
                  <a:t>        if (this.inactiveInterval != -1) {</a:t>
                </a:r>
              </a:p>
              <a:p>
                <a:pPr algn="l"/>
                <a:r>
                  <a:rPr lang="en-US" sz="100" b="1" u="sng" noProof="1">
                    <a:latin typeface="Courier New" pitchFamily="49" charset="0"/>
                  </a:rPr>
                  <a:t>            this.inactiveInterval *= 60;</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ServerSession getServerSession() {</a:t>
                </a:r>
              </a:p>
              <a:p>
                <a:pPr algn="l"/>
                <a:r>
                  <a:rPr lang="en-US" sz="100" b="1" u="sng" noProof="1">
                    <a:latin typeface="Courier New" pitchFamily="49" charset="0"/>
                  </a:rPr>
                  <a:t>        return serverSession;</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Called by context when request comes in so that accesses and</a:t>
                </a:r>
              </a:p>
              <a:p>
                <a:pPr algn="l"/>
                <a:r>
                  <a:rPr lang="en-US" sz="100" b="1" u="sng" noProof="1">
                    <a:latin typeface="Courier New" pitchFamily="49" charset="0"/>
                  </a:rPr>
                  <a:t>     * inactivities can be dealt with accordingly.</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HTTP SESSION IMPLEMENTATION METHODS</a:t>
                </a:r>
              </a:p>
              <a:p>
                <a:pPr algn="l"/>
                <a:r>
                  <a:rPr lang="en-US" sz="100" b="1" u="sng" noProof="1">
                    <a:latin typeface="Courier New" pitchFamily="49" charset="0"/>
                  </a:rPr>
                  <a:t>    </a:t>
                </a:r>
              </a:p>
              <a:p>
                <a:pPr algn="l"/>
                <a:r>
                  <a:rPr lang="en-US" sz="100" b="1" u="sng" noProof="1">
                    <a:latin typeface="Courier New" pitchFamily="49" charset="0"/>
                  </a:rPr>
                  <a:t>    public String getId() {</a:t>
                </a:r>
              </a:p>
              <a:p>
                <a:pPr algn="l"/>
                <a:r>
                  <a:rPr lang="en-US" sz="100" b="1" u="sng" noProof="1">
                    <a:latin typeface="Courier New" pitchFamily="49" charset="0"/>
                  </a:rPr>
                  <a:t>        if (valid) {</a:t>
                </a:r>
              </a:p>
              <a:p>
                <a:pPr algn="l"/>
                <a:r>
                  <a:rPr lang="en-US" sz="100" b="1" u="sng" noProof="1">
                    <a:latin typeface="Courier New" pitchFamily="49" charset="0"/>
                  </a:rPr>
                  <a:t>            return id;</a:t>
                </a:r>
              </a:p>
              <a:p>
                <a:pPr algn="l"/>
                <a:r>
                  <a:rPr lang="en-US" sz="100" b="1" u="sng" noProof="1">
                    <a:latin typeface="Courier New" pitchFamily="49" charset="0"/>
                  </a:rPr>
                  <a:t>        } else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long getCreationTime() {</a:t>
                </a:r>
              </a:p>
              <a:p>
                <a:pPr algn="l"/>
                <a:r>
                  <a:rPr lang="en-US" sz="100" b="1" u="sng" noProof="1">
                    <a:latin typeface="Courier New" pitchFamily="49" charset="0"/>
                  </a:rPr>
                  <a:t>        if (valid) {</a:t>
                </a:r>
              </a:p>
              <a:p>
                <a:pPr algn="l"/>
                <a:r>
                  <a:rPr lang="en-US" sz="100" b="1" u="sng" noProof="1">
                    <a:latin typeface="Courier New" pitchFamily="49" charset="0"/>
                  </a:rPr>
                  <a:t>            return creationTime;</a:t>
                </a:r>
              </a:p>
              <a:p>
                <a:pPr algn="l"/>
                <a:r>
                  <a:rPr lang="en-US" sz="100" b="1" u="sng" noProof="1">
                    <a:latin typeface="Courier New" pitchFamily="49" charset="0"/>
                  </a:rPr>
                  <a:t>        } else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HttpSessionContext getSessionContext() {</a:t>
                </a:r>
              </a:p>
              <a:p>
                <a:pPr algn="l"/>
                <a:r>
                  <a:rPr lang="en-US" sz="100" b="1" u="sng" noProof="1">
                    <a:latin typeface="Courier New" pitchFamily="49" charset="0"/>
                  </a:rPr>
                  <a:t>        return new SessionContextImpl();</a:t>
                </a:r>
              </a:p>
              <a:p>
                <a:pPr algn="l"/>
                <a:r>
                  <a:rPr lang="en-US" sz="100" b="1" u="sng" noProof="1">
                    <a:latin typeface="Courier New" pitchFamily="49" charset="0"/>
                  </a:rPr>
                  <a:t>    }</a:t>
                </a:r>
              </a:p>
              <a:p>
                <a:pPr algn="l"/>
                <a:r>
                  <a:rPr lang="en-US" sz="100" b="1" u="sng" noProof="1">
                    <a:latin typeface="Courier New" pitchFamily="49" charset="0"/>
                  </a:rPr>
                  <a:t>    </a:t>
                </a:r>
              </a:p>
            </p:txBody>
          </p:sp>
          <p:sp>
            <p:nvSpPr>
              <p:cNvPr id="19" name="Rectangle 9"/>
              <p:cNvSpPr>
                <a:spLocks noChangeArrowheads="1"/>
              </p:cNvSpPr>
              <p:nvPr/>
            </p:nvSpPr>
            <p:spPr bwMode="auto">
              <a:xfrm>
                <a:off x="853" y="1056"/>
                <a:ext cx="491" cy="182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public void invalidate() {</a:t>
                </a:r>
              </a:p>
              <a:p>
                <a:pPr algn="l"/>
                <a:r>
                  <a:rPr lang="en-US" sz="100" b="1" u="sng" noProof="1">
                    <a:latin typeface="Courier New" pitchFamily="49" charset="0"/>
                  </a:rPr>
                  <a:t>        serverSession.removeApplicationSession(context);</a:t>
                </a:r>
              </a:p>
              <a:p>
                <a:pPr algn="l"/>
                <a:endParaRPr lang="en-US" sz="100" b="1" u="sng" noProof="1">
                  <a:latin typeface="Courier New" pitchFamily="49" charset="0"/>
                </a:endParaRPr>
              </a:p>
              <a:p>
                <a:pPr algn="l"/>
                <a:r>
                  <a:rPr lang="en-US" sz="100" b="1" u="sng" noProof="1">
                    <a:latin typeface="Courier New" pitchFamily="49" charset="0"/>
                  </a:rPr>
                  <a:t>        // remove everything in the session</a:t>
                </a:r>
              </a:p>
              <a:p>
                <a:pPr algn="l"/>
                <a:endParaRPr lang="en-US" sz="100" b="1" u="sng" noProof="1">
                  <a:latin typeface="Courier New" pitchFamily="49" charset="0"/>
                </a:endParaRPr>
              </a:p>
              <a:p>
                <a:pPr algn="l"/>
                <a:r>
                  <a:rPr lang="en-US" sz="100" b="1" u="sng" noProof="1">
                    <a:latin typeface="Courier New" pitchFamily="49" charset="0"/>
                  </a:rPr>
                  <a:t>        Enumeration enum = values.keys();</a:t>
                </a:r>
              </a:p>
              <a:p>
                <a:pPr algn="l"/>
                <a:r>
                  <a:rPr lang="en-US" sz="100" b="1" u="sng" noProof="1">
                    <a:latin typeface="Courier New" pitchFamily="49" charset="0"/>
                  </a:rPr>
                  <a:t>        while (enum.hasMoreElements()) {</a:t>
                </a:r>
              </a:p>
              <a:p>
                <a:pPr algn="l"/>
                <a:r>
                  <a:rPr lang="en-US" sz="100" b="1" u="sng" noProof="1">
                    <a:latin typeface="Courier New" pitchFamily="49" charset="0"/>
                  </a:rPr>
                  <a:t>            String name = (String)enum.nextElement();</a:t>
                </a:r>
              </a:p>
              <a:p>
                <a:pPr algn="l"/>
                <a:r>
                  <a:rPr lang="en-US" sz="100" b="1" u="sng" noProof="1">
                    <a:latin typeface="Courier New" pitchFamily="49" charset="0"/>
                  </a:rPr>
                  <a:t>            removeValue(name);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valid = false;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boolean isNew()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(thisAccessTime == creationTime) {</a:t>
                </a:r>
              </a:p>
              <a:p>
                <a:pPr algn="l"/>
                <a:r>
                  <a:rPr lang="en-US" sz="100" b="1" u="sng" noProof="1">
                    <a:latin typeface="Courier New" pitchFamily="49" charset="0"/>
                  </a:rPr>
                  <a:t>            return true;</a:t>
                </a:r>
              </a:p>
              <a:p>
                <a:pPr algn="l"/>
                <a:r>
                  <a:rPr lang="en-US" sz="100" b="1" u="sng" noProof="1">
                    <a:latin typeface="Courier New" pitchFamily="49" charset="0"/>
                  </a:rPr>
                  <a:t>        } else {</a:t>
                </a:r>
              </a:p>
              <a:p>
                <a:pPr algn="l"/>
                <a:r>
                  <a:rPr lang="en-US" sz="100" b="1" u="sng" noProof="1">
                    <a:latin typeface="Courier New" pitchFamily="49" charset="0"/>
                  </a:rPr>
                  <a:t>            return false;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putValue(String name, Object value) {</a:t>
                </a:r>
              </a:p>
              <a:p>
                <a:pPr algn="l"/>
                <a:r>
                  <a:rPr lang="en-US" sz="100" b="1" u="sng" noProof="1">
                    <a:latin typeface="Courier New" pitchFamily="49" charset="0"/>
                  </a:rPr>
                  <a:t>        setAttribute(name,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setAttribute(String name, Object value)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removeValue(name);  // remove any existing binding</a:t>
                </a:r>
              </a:p>
              <a:p>
                <a:pPr algn="l"/>
                <a:endParaRPr lang="en-US" sz="100" b="1" u="sng" noProof="1">
                  <a:latin typeface="Courier New" pitchFamily="49" charset="0"/>
                </a:endParaRPr>
              </a:p>
              <a:p>
                <a:pPr algn="l"/>
                <a:r>
                  <a:rPr lang="en-US" sz="100" b="1" u="sng" noProof="1">
                    <a:latin typeface="Courier New" pitchFamily="49" charset="0"/>
                  </a:rPr>
                  <a:t>        if (value != null &amp;&amp; value instanceof HttpSessionBindingListener) {</a:t>
                </a:r>
              </a:p>
              <a:p>
                <a:pPr algn="l"/>
                <a:r>
                  <a:rPr lang="en-US" sz="100" b="1" u="sng" noProof="1">
                    <a:latin typeface="Courier New" pitchFamily="49" charset="0"/>
                  </a:rPr>
                  <a:t>            HttpSessionBindingEvent e =</a:t>
                </a:r>
              </a:p>
              <a:p>
                <a:pPr algn="l"/>
                <a:r>
                  <a:rPr lang="en-US" sz="100" b="1" u="sng" noProof="1">
                    <a:latin typeface="Courier New" pitchFamily="49" charset="0"/>
                  </a:rPr>
                  <a:t>                new HttpSessionBindingEvent(this, name);</a:t>
                </a:r>
              </a:p>
              <a:p>
                <a:pPr algn="l"/>
                <a:endParaRPr lang="en-US" sz="100" b="1" u="sng" noProof="1">
                  <a:latin typeface="Courier New" pitchFamily="49" charset="0"/>
                </a:endParaRPr>
              </a:p>
              <a:p>
                <a:pPr algn="l"/>
                <a:r>
                  <a:rPr lang="en-US" sz="100" b="1" u="sng" noProof="1">
                    <a:latin typeface="Courier New" pitchFamily="49" charset="0"/>
                  </a:rPr>
                  <a:t>            ((HttpSessionBindingListener)value).valueBound(e);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values.put(name,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r>
                  <a:rPr lang="en-US" sz="100" b="1" u="sng" noProof="1">
                    <a:latin typeface="Courier New" pitchFamily="49" charset="0"/>
                  </a:rPr>
                  <a:t>    public Object getValue(String name) {</a:t>
                </a:r>
              </a:p>
              <a:p>
                <a:pPr algn="l"/>
                <a:r>
                  <a:rPr lang="en-US" sz="100" b="1" u="sng" noProof="1">
                    <a:latin typeface="Courier New" pitchFamily="49" charset="0"/>
                  </a:rPr>
                  <a:t>        return getAttribute(name);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Object getAttribute(String name)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values.get(name);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r>
                  <a:rPr lang="en-US" sz="100" b="1" u="sng" noProof="1">
                    <a:latin typeface="Courier New" pitchFamily="49" charset="0"/>
                  </a:rPr>
                  <a:t>    public String[] getValueNames() {</a:t>
                </a:r>
              </a:p>
              <a:p>
                <a:pPr algn="l"/>
                <a:r>
                  <a:rPr lang="en-US" sz="100" b="1" u="sng" noProof="1">
                    <a:latin typeface="Courier New" pitchFamily="49" charset="0"/>
                  </a:rPr>
                  <a:t>        Enumeration e = getAttributeNames();</a:t>
                </a:r>
              </a:p>
              <a:p>
                <a:pPr algn="l"/>
                <a:r>
                  <a:rPr lang="en-US" sz="100" b="1" u="sng" noProof="1">
                    <a:latin typeface="Courier New" pitchFamily="49" charset="0"/>
                  </a:rPr>
                  <a:t>        Vector names = new Vector();</a:t>
                </a:r>
              </a:p>
              <a:p>
                <a:pPr algn="l"/>
                <a:endParaRPr lang="en-US" sz="100" b="1" u="sng" noProof="1">
                  <a:latin typeface="Courier New" pitchFamily="49" charset="0"/>
                </a:endParaRPr>
              </a:p>
              <a:p>
                <a:pPr algn="l"/>
                <a:r>
                  <a:rPr lang="en-US" sz="100" b="1" u="sng" noProof="1">
                    <a:latin typeface="Courier New" pitchFamily="49" charset="0"/>
                  </a:rPr>
                  <a:t>        while (e.hasMoreElements()) {</a:t>
                </a:r>
              </a:p>
              <a:p>
                <a:pPr algn="l"/>
                <a:r>
                  <a:rPr lang="en-US" sz="100" b="1" u="sng" noProof="1">
                    <a:latin typeface="Courier New" pitchFamily="49" charset="0"/>
                  </a:rPr>
                  <a:t>            names.addElement(e.nextElement());</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String[] valueNames = new String[names.size()];</a:t>
                </a:r>
              </a:p>
              <a:p>
                <a:pPr algn="l"/>
                <a:endParaRPr lang="en-US" sz="100" b="1" u="sng" noProof="1">
                  <a:latin typeface="Courier New" pitchFamily="49" charset="0"/>
                </a:endParaRPr>
              </a:p>
              <a:p>
                <a:pPr algn="l"/>
                <a:r>
                  <a:rPr lang="en-US" sz="100" b="1" u="sng" noProof="1">
                    <a:latin typeface="Courier New" pitchFamily="49" charset="0"/>
                  </a:rPr>
                  <a:t>        names.copyInto(valueNames);</a:t>
                </a:r>
              </a:p>
              <a:p>
                <a:pPr algn="l"/>
                <a:endParaRPr lang="en-US" sz="100" b="1" u="sng" noProof="1">
                  <a:latin typeface="Courier New" pitchFamily="49" charset="0"/>
                </a:endParaRPr>
              </a:p>
              <a:p>
                <a:pPr algn="l"/>
                <a:r>
                  <a:rPr lang="en-US" sz="100" b="1" u="sng" noProof="1">
                    <a:latin typeface="Courier New" pitchFamily="49" charset="0"/>
                  </a:rPr>
                  <a:t>        return valueNames;</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Enumeration getAttributeNames()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Hashtable valuesClone = (Hashtable)values.clone();</a:t>
                </a:r>
              </a:p>
              <a:p>
                <a:pPr algn="l"/>
                <a:endParaRPr lang="en-US" sz="100" b="1" u="sng" noProof="1">
                  <a:latin typeface="Courier New" pitchFamily="49" charset="0"/>
                </a:endParaRPr>
              </a:p>
              <a:p>
                <a:pPr algn="l"/>
                <a:r>
                  <a:rPr lang="en-US" sz="100" b="1" u="sng" noProof="1">
                    <a:latin typeface="Courier New" pitchFamily="49" charset="0"/>
                  </a:rPr>
                  <a:t>        return (Enumeration)valuesClone.keys();</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@deprecated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removeValue(String name) {</a:t>
                </a:r>
              </a:p>
              <a:p>
                <a:pPr algn="l"/>
                <a:r>
                  <a:rPr lang="en-US" sz="100" b="1" u="sng" noProof="1">
                    <a:latin typeface="Courier New" pitchFamily="49" charset="0"/>
                  </a:rPr>
                  <a:t>        removeAttribute(name);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removeAttribute(String name)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if (name == null) {</a:t>
                </a:r>
              </a:p>
              <a:p>
                <a:pPr algn="l"/>
                <a:r>
                  <a:rPr lang="en-US" sz="100" b="1" u="sng" noProof="1">
                    <a:latin typeface="Courier New" pitchFamily="49" charset="0"/>
                  </a:rPr>
                  <a:t>            String msg = sm.getString("applicationSession.value.iae");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Object o = values.get(name);</a:t>
                </a:r>
              </a:p>
              <a:p>
                <a:pPr algn="l"/>
                <a:endParaRPr lang="en-US" sz="100" b="1" u="sng" noProof="1">
                  <a:latin typeface="Courier New" pitchFamily="49" charset="0"/>
                </a:endParaRPr>
              </a:p>
              <a:p>
                <a:pPr algn="l"/>
                <a:r>
                  <a:rPr lang="en-US" sz="100" b="1" u="sng" noProof="1">
                    <a:latin typeface="Courier New" pitchFamily="49" charset="0"/>
                  </a:rPr>
                  <a:t>        if (o instanceof HttpSessionBindingListener) {</a:t>
                </a:r>
              </a:p>
              <a:p>
                <a:pPr algn="l"/>
                <a:r>
                  <a:rPr lang="en-US" sz="100" b="1" u="sng" noProof="1">
                    <a:latin typeface="Courier New" pitchFamily="49" charset="0"/>
                  </a:rPr>
                  <a:t>            HttpSessionBindingEvent e =</a:t>
                </a:r>
              </a:p>
              <a:p>
                <a:pPr algn="l"/>
                <a:r>
                  <a:rPr lang="en-US" sz="100" b="1" u="sng" noProof="1">
                    <a:latin typeface="Courier New" pitchFamily="49" charset="0"/>
                  </a:rPr>
                  <a:t>                new HttpSessionBindingEvent(this,name);</a:t>
                </a:r>
              </a:p>
              <a:p>
                <a:pPr algn="l"/>
                <a:endParaRPr lang="en-US" sz="100" b="1" u="sng" noProof="1">
                  <a:latin typeface="Courier New" pitchFamily="49" charset="0"/>
                </a:endParaRPr>
              </a:p>
              <a:p>
                <a:pPr algn="l"/>
                <a:r>
                  <a:rPr lang="en-US" sz="100" b="1" u="sng" noProof="1">
                    <a:latin typeface="Courier New" pitchFamily="49" charset="0"/>
                  </a:rPr>
                  <a:t>            ((HttpSessionBindingListener)o).valueUnbound(e);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values.remove(name);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setMaxInactiveInterval(int interval)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inactiveInterval = interval;</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int getMaxInactiveInterval() {</a:t>
                </a:r>
              </a:p>
              <a:p>
                <a:pPr algn="l"/>
                <a:r>
                  <a:rPr lang="en-US" sz="100" b="1" u="sng" noProof="1">
                    <a:latin typeface="Courier New" pitchFamily="49" charset="0"/>
                  </a:rPr>
                  <a:t>        if (! valid) {</a:t>
                </a:r>
              </a:p>
              <a:p>
                <a:pPr algn="l"/>
                <a:r>
                  <a:rPr lang="en-US" sz="100" b="1" u="sng" noProof="1">
                    <a:latin typeface="Courier New" pitchFamily="49" charset="0"/>
                  </a:rPr>
                  <a:t>            String msg = sm.getString("applicationSession.session.ise");</a:t>
                </a:r>
              </a:p>
              <a:p>
                <a:pPr algn="l"/>
                <a:endParaRPr lang="en-US" sz="100" b="1" u="sng" noProof="1">
                  <a:latin typeface="Courier New" pitchFamily="49" charset="0"/>
                </a:endParaRPr>
              </a:p>
              <a:p>
                <a:pPr algn="l"/>
                <a:r>
                  <a:rPr lang="en-US" sz="100" b="1" u="sng" noProof="1">
                    <a:latin typeface="Courier New" pitchFamily="49" charset="0"/>
                  </a:rPr>
                  <a:t>            throw new IllegalStateException(msg);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inactiveInterval;</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a:p>
                <a:pPr algn="l"/>
                <a:endParaRPr lang="en-US" sz="100" b="1" u="sng" noProof="1">
                  <a:latin typeface="Courier New" pitchFamily="49" charset="0"/>
                </a:endParaRPr>
              </a:p>
            </p:txBody>
          </p:sp>
        </p:grpSp>
        <p:grpSp>
          <p:nvGrpSpPr>
            <p:cNvPr id="11" name="Group 10"/>
            <p:cNvGrpSpPr>
              <a:grpSpLocks/>
            </p:cNvGrpSpPr>
            <p:nvPr/>
          </p:nvGrpSpPr>
          <p:grpSpPr bwMode="auto">
            <a:xfrm>
              <a:off x="3075" y="2880"/>
              <a:ext cx="848" cy="838"/>
              <a:chOff x="425" y="3168"/>
              <a:chExt cx="848" cy="838"/>
            </a:xfrm>
          </p:grpSpPr>
          <p:sp>
            <p:nvSpPr>
              <p:cNvPr id="16" name="Rectangle 11"/>
              <p:cNvSpPr>
                <a:spLocks noChangeArrowheads="1"/>
              </p:cNvSpPr>
              <p:nvPr/>
            </p:nvSpPr>
            <p:spPr bwMode="auto">
              <a:xfrm>
                <a:off x="425" y="3168"/>
                <a:ext cx="456" cy="83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package org.apache.tomcat.session;</a:t>
                </a:r>
              </a:p>
              <a:p>
                <a:pPr algn="l"/>
                <a:endParaRPr lang="en-US" sz="100" b="1" u="sng" noProof="1">
                  <a:latin typeface="Courier New" pitchFamily="49" charset="0"/>
                </a:endParaRPr>
              </a:p>
              <a:p>
                <a:pPr algn="l"/>
                <a:r>
                  <a:rPr lang="en-US" sz="100" b="1" u="sng" noProof="1">
                    <a:latin typeface="Courier New" pitchFamily="49" charset="0"/>
                  </a:rPr>
                  <a:t>import org.apache.tomcat.core.*;</a:t>
                </a:r>
              </a:p>
              <a:p>
                <a:pPr algn="l"/>
                <a:r>
                  <a:rPr lang="en-US" sz="100" b="1" u="sng" noProof="1">
                    <a:latin typeface="Courier New" pitchFamily="49" charset="0"/>
                  </a:rPr>
                  <a:t>import org.apache.tomcat.util.StringManager;</a:t>
                </a:r>
              </a:p>
              <a:p>
                <a:pPr algn="l"/>
                <a:r>
                  <a:rPr lang="en-US" sz="100" b="1" u="sng" noProof="1">
                    <a:latin typeface="Courier New" pitchFamily="49" charset="0"/>
                  </a:rPr>
                  <a:t>import java.io.*;</a:t>
                </a:r>
              </a:p>
              <a:p>
                <a:pPr algn="l"/>
                <a:r>
                  <a:rPr lang="en-US" sz="100" b="1" u="sng" noProof="1">
                    <a:latin typeface="Courier New" pitchFamily="49" charset="0"/>
                  </a:rPr>
                  <a:t>import java.net.*;</a:t>
                </a:r>
              </a:p>
              <a:p>
                <a:pPr algn="l"/>
                <a:r>
                  <a:rPr lang="en-US" sz="100" b="1" u="sng" noProof="1">
                    <a:latin typeface="Courier New" pitchFamily="49" charset="0"/>
                  </a:rPr>
                  <a:t>import java.util.*;</a:t>
                </a:r>
              </a:p>
              <a:p>
                <a:pPr algn="l"/>
                <a:r>
                  <a:rPr lang="en-US" sz="100" b="1" u="sng" noProof="1">
                    <a:latin typeface="Courier New" pitchFamily="49" charset="0"/>
                  </a:rPr>
                  <a:t>import javax.servlet.*;</a:t>
                </a:r>
              </a:p>
              <a:p>
                <a:pPr algn="l"/>
                <a:r>
                  <a:rPr lang="en-US" sz="100" b="1" u="sng" noProof="1">
                    <a:latin typeface="Courier New" pitchFamily="49" charset="0"/>
                  </a:rPr>
                  <a:t>import javax.servlet.http.*;</a:t>
                </a: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Core implementation of a server session</a:t>
                </a:r>
              </a:p>
              <a:p>
                <a:pPr algn="l"/>
                <a:r>
                  <a:rPr lang="en-US" sz="100" b="1" u="sng" noProof="1">
                    <a:latin typeface="Courier New" pitchFamily="49" charset="0"/>
                  </a:rPr>
                  <a:t> *</a:t>
                </a:r>
              </a:p>
              <a:p>
                <a:pPr algn="l"/>
                <a:r>
                  <a:rPr lang="en-US" sz="100" b="1" u="sng" noProof="1">
                    <a:latin typeface="Courier New" pitchFamily="49" charset="0"/>
                  </a:rPr>
                  <a:t> * @author James Duncan Davidson [duncan@eng.sun.com]</a:t>
                </a:r>
              </a:p>
              <a:p>
                <a:pPr algn="l"/>
                <a:r>
                  <a:rPr lang="en-US" sz="100" b="1" u="sng" noProof="1">
                    <a:latin typeface="Courier New" pitchFamily="49" charset="0"/>
                  </a:rPr>
                  <a:t> * @author James Todd [gonzo@eng.sun.com]</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public class ServerSession {</a:t>
                </a:r>
              </a:p>
              <a:p>
                <a:pPr algn="l"/>
                <a:endParaRPr lang="en-US" sz="100" b="1" u="sng" noProof="1">
                  <a:latin typeface="Courier New" pitchFamily="49" charset="0"/>
                </a:endParaRP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r>
                  <a:rPr lang="en-US" sz="100" b="1" u="sng" noProof="1">
                    <a:latin typeface="Courier New" pitchFamily="49" charset="0"/>
                  </a:rPr>
                  <a:t>    private Hashtable values = new Hashtable();</a:t>
                </a:r>
              </a:p>
              <a:p>
                <a:pPr algn="l"/>
                <a:r>
                  <a:rPr lang="en-US" sz="100" b="1" u="sng" noProof="1">
                    <a:latin typeface="Courier New" pitchFamily="49" charset="0"/>
                  </a:rPr>
                  <a:t>    private Hashtable appSessions = new Hashtable();</a:t>
                </a:r>
              </a:p>
              <a:p>
                <a:pPr algn="l"/>
                <a:r>
                  <a:rPr lang="en-US" sz="100" b="1" u="sng" noProof="1">
                    <a:latin typeface="Courier New" pitchFamily="49" charset="0"/>
                  </a:rPr>
                  <a:t>    private String id;</a:t>
                </a:r>
              </a:p>
              <a:p>
                <a:pPr algn="l"/>
                <a:r>
                  <a:rPr lang="en-US" sz="100" b="1" u="sng" noProof="1">
                    <a:latin typeface="Courier New" pitchFamily="49" charset="0"/>
                  </a:rPr>
                  <a:t>    private long creationTime = System.currentTimeMillis();;</a:t>
                </a:r>
              </a:p>
              <a:p>
                <a:pPr algn="l"/>
                <a:r>
                  <a:rPr lang="en-US" sz="100" b="1" u="sng" noProof="1">
                    <a:latin typeface="Courier New" pitchFamily="49" charset="0"/>
                  </a:rPr>
                  <a:t>    private long thisAccessTime = creationTime;</a:t>
                </a:r>
              </a:p>
              <a:p>
                <a:pPr algn="l"/>
                <a:r>
                  <a:rPr lang="en-US" sz="100" b="1" u="sng" noProof="1">
                    <a:latin typeface="Courier New" pitchFamily="49" charset="0"/>
                  </a:rPr>
                  <a:t>    private long lastAccessed = creationTime;</a:t>
                </a:r>
              </a:p>
              <a:p>
                <a:pPr algn="l"/>
                <a:r>
                  <a:rPr lang="en-US" sz="100" b="1" u="sng" noProof="1">
                    <a:latin typeface="Courier New" pitchFamily="49" charset="0"/>
                  </a:rPr>
                  <a:t>    private int inactiveInterval = -1;</a:t>
                </a:r>
              </a:p>
              <a:p>
                <a:pPr algn="l"/>
                <a:r>
                  <a:rPr lang="en-US" sz="100" b="1" u="sng" noProof="1">
                    <a:latin typeface="Courier New" pitchFamily="49" charset="0"/>
                  </a:rPr>
                  <a:t>    </a:t>
                </a:r>
              </a:p>
              <a:p>
                <a:pPr algn="l"/>
                <a:r>
                  <a:rPr lang="en-US" sz="100" b="1" u="sng" noProof="1">
                    <a:latin typeface="Courier New" pitchFamily="49" charset="0"/>
                  </a:rPr>
                  <a:t>    ServerSession(String id) {</a:t>
                </a:r>
              </a:p>
              <a:p>
                <a:pPr algn="l"/>
                <a:r>
                  <a:rPr lang="en-US" sz="100" b="1" u="sng" noProof="1">
                    <a:latin typeface="Courier New" pitchFamily="49" charset="0"/>
                  </a:rPr>
                  <a:t>        this.id = id;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String getId() {</a:t>
                </a:r>
              </a:p>
              <a:p>
                <a:pPr algn="l"/>
                <a:r>
                  <a:rPr lang="en-US" sz="100" b="1" u="sng" noProof="1">
                    <a:latin typeface="Courier New" pitchFamily="49" charset="0"/>
                  </a:rPr>
                  <a:t>        return id;</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long getCreationTime() {</a:t>
                </a:r>
              </a:p>
              <a:p>
                <a:pPr algn="l"/>
                <a:r>
                  <a:rPr lang="en-US" sz="100" b="1" u="sng" noProof="1">
                    <a:latin typeface="Courier New" pitchFamily="49" charset="0"/>
                  </a:rPr>
                  <a:t>        return creationTime;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long getLastAccessedTime() {</a:t>
                </a:r>
              </a:p>
              <a:p>
                <a:pPr algn="l"/>
                <a:r>
                  <a:rPr lang="en-US" sz="100" b="1" u="sng" noProof="1">
                    <a:latin typeface="Courier New" pitchFamily="49" charset="0"/>
                  </a:rPr>
                  <a:t>        return lastAccessed;</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public ApplicationSession getApplicationSession(Context context,</a:t>
                </a:r>
              </a:p>
              <a:p>
                <a:pPr algn="l"/>
                <a:r>
                  <a:rPr lang="en-US" sz="100" b="1" u="sng" noProof="1">
                    <a:latin typeface="Courier New" pitchFamily="49" charset="0"/>
                  </a:rPr>
                  <a:t>        boolean create) {</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(ApplicationSession)appSessions.get(context);</a:t>
                </a:r>
              </a:p>
              <a:p>
                <a:pPr algn="l"/>
                <a:endParaRPr lang="en-US" sz="100" b="1" u="sng" noProof="1">
                  <a:latin typeface="Courier New" pitchFamily="49" charset="0"/>
                </a:endParaRPr>
              </a:p>
              <a:p>
                <a:pPr algn="l"/>
                <a:r>
                  <a:rPr lang="en-US" sz="100" b="1" u="sng" noProof="1">
                    <a:latin typeface="Courier New" pitchFamily="49" charset="0"/>
                  </a:rPr>
                  <a:t>        if (appSession == null &amp;&amp; create)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sync to ensure valid?</a:t>
                </a:r>
              </a:p>
              <a:p>
                <a:pPr algn="l"/>
                <a:r>
                  <a:rPr lang="en-US" sz="100" b="1" u="sng" noProof="1">
                    <a:latin typeface="Courier New" pitchFamily="49" charset="0"/>
                  </a:rPr>
                  <a:t>            </a:t>
                </a:r>
              </a:p>
              <a:p>
                <a:pPr algn="l"/>
                <a:r>
                  <a:rPr lang="en-US" sz="100" b="1" u="sng" noProof="1">
                    <a:latin typeface="Courier New" pitchFamily="49" charset="0"/>
                  </a:rPr>
                  <a:t>            appSession = new ApplicationSession(id, this, context);</a:t>
                </a:r>
              </a:p>
              <a:p>
                <a:pPr algn="l"/>
                <a:r>
                  <a:rPr lang="en-US" sz="100" b="1" u="sng" noProof="1">
                    <a:latin typeface="Courier New" pitchFamily="49" charset="0"/>
                  </a:rPr>
                  <a:t>            appSessions.put(context, appSession);</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make sure that we haven't gone over the end of our</a:t>
                </a:r>
              </a:p>
              <a:p>
                <a:pPr algn="l"/>
                <a:r>
                  <a:rPr lang="en-US" sz="100" b="1" u="sng" noProof="1">
                    <a:latin typeface="Courier New" pitchFamily="49" charset="0"/>
                  </a:rPr>
                  <a:t>        // inactive interval -- if so, invalidate and create</a:t>
                </a:r>
              </a:p>
              <a:p>
                <a:pPr algn="l"/>
                <a:r>
                  <a:rPr lang="en-US" sz="100" b="1" u="sng" noProof="1">
                    <a:latin typeface="Courier New" pitchFamily="49" charset="0"/>
                  </a:rPr>
                  <a:t>        // a new appSession</a:t>
                </a:r>
              </a:p>
              <a:p>
                <a:pPr algn="l"/>
                <a:r>
                  <a:rPr lang="en-US" sz="100" b="1" u="sng" noProof="1">
                    <a:latin typeface="Courier New" pitchFamily="49" charset="0"/>
                  </a:rPr>
                  <a:t>        </a:t>
                </a:r>
              </a:p>
              <a:p>
                <a:pPr algn="l"/>
                <a:r>
                  <a:rPr lang="en-US" sz="100" b="1" u="sng" noProof="1">
                    <a:latin typeface="Courier New" pitchFamily="49" charset="0"/>
                  </a:rPr>
                  <a:t>        return appSession;</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void removeApplicationSession(Context context) {</a:t>
                </a:r>
              </a:p>
              <a:p>
                <a:pPr algn="l"/>
                <a:r>
                  <a:rPr lang="en-US" sz="100" b="1" u="sng" noProof="1">
                    <a:latin typeface="Courier New" pitchFamily="49" charset="0"/>
                  </a:rPr>
                  <a:t>        appSessions.remove(context);</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Called by context when request comes in so that accesses and</a:t>
                </a:r>
              </a:p>
              <a:p>
                <a:pPr algn="l"/>
                <a:r>
                  <a:rPr lang="en-US" sz="100" b="1" u="sng" noProof="1">
                    <a:latin typeface="Courier New" pitchFamily="49" charset="0"/>
                  </a:rPr>
                  <a:t>     * inactivities can be dealt with accordingly.</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void validate()</a:t>
                </a:r>
              </a:p>
            </p:txBody>
          </p:sp>
          <p:sp>
            <p:nvSpPr>
              <p:cNvPr id="17" name="Rectangle 12"/>
              <p:cNvSpPr>
                <a:spLocks noChangeArrowheads="1"/>
              </p:cNvSpPr>
              <p:nvPr/>
            </p:nvSpPr>
            <p:spPr bwMode="auto">
              <a:xfrm>
                <a:off x="807" y="3168"/>
                <a:ext cx="466" cy="738"/>
              </a:xfrm>
              <a:prstGeom prst="rect">
                <a:avLst/>
              </a:prstGeom>
              <a:noFill/>
              <a:ln w="9525">
                <a:noFill/>
                <a:miter lim="800000"/>
                <a:headEnd/>
                <a:tailEnd/>
              </a:ln>
              <a:effectLst/>
            </p:spPr>
            <p:txBody>
              <a:bodyPr wrap="none" lIns="92075" tIns="46038" rIns="92075" bIns="46038">
                <a:spAutoFit/>
              </a:bodyPr>
              <a:lstStyle/>
              <a:p>
                <a:pPr algn="l"/>
                <a:r>
                  <a:rPr lang="en-US" sz="100" b="1" u="sng" noProof="1">
                    <a:latin typeface="Courier New" pitchFamily="49" charset="0"/>
                  </a:rPr>
                  <a:t>ynchronized void invalidate() {</a:t>
                </a:r>
              </a:p>
              <a:p>
                <a:pPr algn="l"/>
                <a:r>
                  <a:rPr lang="en-US" sz="100" b="1" u="sng" noProof="1">
                    <a:latin typeface="Courier New" pitchFamily="49" charset="0"/>
                  </a:rPr>
                  <a:t>        Enumeration enum = appSessions.keys();</a:t>
                </a:r>
              </a:p>
              <a:p>
                <a:pPr algn="l"/>
                <a:endParaRPr lang="en-US" sz="100" b="1" u="sng" noProof="1">
                  <a:latin typeface="Courier New" pitchFamily="49" charset="0"/>
                </a:endParaRPr>
              </a:p>
              <a:p>
                <a:pPr algn="l"/>
                <a:r>
                  <a:rPr lang="en-US" sz="100" b="1" u="sng" noProof="1">
                    <a:latin typeface="Courier New" pitchFamily="49" charset="0"/>
                  </a:rPr>
                  <a:t>        while (enum.hasMoreElements()) {</a:t>
                </a:r>
              </a:p>
              <a:p>
                <a:pPr algn="l"/>
                <a:r>
                  <a:rPr lang="en-US" sz="100" b="1" u="sng" noProof="1">
                    <a:latin typeface="Courier New" pitchFamily="49" charset="0"/>
                  </a:rPr>
                  <a:t>            Object key = enum.nextElement();</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(ApplicationSession)appSessions.get(key);</a:t>
                </a:r>
              </a:p>
              <a:p>
                <a:pPr algn="l"/>
                <a:endParaRPr lang="en-US" sz="100" b="1" u="sng" noProof="1">
                  <a:latin typeface="Courier New" pitchFamily="49" charset="0"/>
                </a:endParaRPr>
              </a:p>
              <a:p>
                <a:pPr algn="l"/>
                <a:r>
                  <a:rPr lang="en-US" sz="100" b="1" u="sng" noProof="1">
                    <a:latin typeface="Courier New" pitchFamily="49" charset="0"/>
                  </a:rPr>
                  <a:t>            appSession.invalidate();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public void putValue(String name, Object value) {</a:t>
                </a:r>
              </a:p>
              <a:p>
                <a:pPr algn="l"/>
                <a:r>
                  <a:rPr lang="en-US" sz="100" b="1" u="sng" noProof="1">
                    <a:latin typeface="Courier New" pitchFamily="49" charset="0"/>
                  </a:rPr>
                  <a:t>        if (name == null) {</a:t>
                </a:r>
              </a:p>
              <a:p>
                <a:pPr algn="l"/>
                <a:r>
                  <a:rPr lang="en-US" sz="100" b="1" u="sng" noProof="1">
                    <a:latin typeface="Courier New" pitchFamily="49" charset="0"/>
                  </a:rPr>
                  <a:t>            String msg = sm.getString("serverSession.value.iae");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removeValue(name);  // remove any existing binding</a:t>
                </a:r>
              </a:p>
              <a:p>
                <a:pPr algn="l"/>
                <a:r>
                  <a:rPr lang="en-US" sz="100" b="1" u="sng" noProof="1">
                    <a:latin typeface="Courier New" pitchFamily="49" charset="0"/>
                  </a:rPr>
                  <a:t>        values.put(name,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Object getValue(String name) {</a:t>
                </a:r>
              </a:p>
              <a:p>
                <a:pPr algn="l"/>
                <a:r>
                  <a:rPr lang="en-US" sz="100" b="1" u="sng" noProof="1">
                    <a:latin typeface="Courier New" pitchFamily="49" charset="0"/>
                  </a:rPr>
                  <a:t>        if (name == null) {</a:t>
                </a:r>
              </a:p>
              <a:p>
                <a:pPr algn="l"/>
                <a:r>
                  <a:rPr lang="en-US" sz="100" b="1" u="sng" noProof="1">
                    <a:latin typeface="Courier New" pitchFamily="49" charset="0"/>
                  </a:rPr>
                  <a:t>            String msg = sm.getString("serverSession.value.iae");</a:t>
                </a:r>
              </a:p>
              <a:p>
                <a:pPr algn="l"/>
                <a:endParaRPr lang="en-US" sz="100" b="1" u="sng" noProof="1">
                  <a:latin typeface="Courier New" pitchFamily="49" charset="0"/>
                </a:endParaRPr>
              </a:p>
              <a:p>
                <a:pPr algn="l"/>
                <a:r>
                  <a:rPr lang="en-US" sz="100" b="1" u="sng" noProof="1">
                    <a:latin typeface="Courier New" pitchFamily="49" charset="0"/>
                  </a:rPr>
                  <a:t>            throw new IllegalArgumentException(msg);</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return values.get(name);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Enumeration getValueNames() {</a:t>
                </a:r>
              </a:p>
              <a:p>
                <a:pPr algn="l"/>
                <a:r>
                  <a:rPr lang="en-US" sz="100" b="1" u="sng" noProof="1">
                    <a:latin typeface="Courier New" pitchFamily="49" charset="0"/>
                  </a:rPr>
                  <a:t>        return values.keys();</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removeValue(String name) {</a:t>
                </a:r>
              </a:p>
              <a:p>
                <a:pPr algn="l"/>
                <a:r>
                  <a:rPr lang="en-US" sz="100" b="1" u="sng" noProof="1">
                    <a:latin typeface="Courier New" pitchFamily="49" charset="0"/>
                  </a:rPr>
                  <a:t>        values.remove(name);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void setMaxInactiveInterval(int interval) {</a:t>
                </a:r>
              </a:p>
              <a:p>
                <a:pPr algn="l"/>
                <a:r>
                  <a:rPr lang="en-US" sz="100" b="1" u="sng" noProof="1">
                    <a:latin typeface="Courier New" pitchFamily="49" charset="0"/>
                  </a:rPr>
                  <a:t>        inactiveInterval = interval;</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public int getMaxInactiveInterval() {</a:t>
                </a:r>
              </a:p>
              <a:p>
                <a:pPr algn="l"/>
                <a:r>
                  <a:rPr lang="en-US" sz="100" b="1" u="sng" noProof="1">
                    <a:latin typeface="Courier New" pitchFamily="49" charset="0"/>
                  </a:rPr>
                  <a:t>        return inactiveInterval;</a:t>
                </a:r>
              </a:p>
              <a:p>
                <a:pPr algn="l"/>
                <a:r>
                  <a:rPr lang="en-US" sz="100" b="1" u="sng" noProof="1">
                    <a:latin typeface="Courier New" pitchFamily="49" charset="0"/>
                  </a:rPr>
                  <a:t>    }    </a:t>
                </a:r>
              </a:p>
              <a:p>
                <a:pPr algn="l"/>
                <a:endParaRPr lang="en-US" sz="100" b="1" u="sng" noProof="1">
                  <a:latin typeface="Courier New" pitchFamily="49" charset="0"/>
                </a:endParaRPr>
              </a:p>
              <a:p>
                <a:pPr algn="l"/>
                <a:r>
                  <a:rPr lang="en-US" sz="100" b="1" u="sng" noProof="1">
                    <a:latin typeface="Courier New" pitchFamily="49" charset="0"/>
                  </a:rPr>
                  <a:t>    // XXX</a:t>
                </a:r>
              </a:p>
              <a:p>
                <a:pPr algn="l"/>
                <a:r>
                  <a:rPr lang="en-US" sz="100" b="1" u="sng" noProof="1">
                    <a:latin typeface="Courier New" pitchFamily="49" charset="0"/>
                  </a:rPr>
                  <a:t>    // sync'd for safty -- no other thread should be getting something</a:t>
                </a:r>
              </a:p>
              <a:p>
                <a:pPr algn="l"/>
                <a:r>
                  <a:rPr lang="en-US" sz="100" b="1" u="sng" noProof="1">
                    <a:latin typeface="Courier New" pitchFamily="49" charset="0"/>
                  </a:rPr>
                  <a:t>    // from this while we are reaping. This isn't the most optimal</a:t>
                </a:r>
              </a:p>
              <a:p>
                <a:pPr algn="l"/>
                <a:r>
                  <a:rPr lang="en-US" sz="100" b="1" u="sng" noProof="1">
                    <a:latin typeface="Courier New" pitchFamily="49" charset="0"/>
                  </a:rPr>
                  <a:t>    // solution for this, but we'll determine something else later.</a:t>
                </a:r>
              </a:p>
              <a:p>
                <a:pPr algn="l"/>
                <a:r>
                  <a:rPr lang="en-US" sz="100" b="1" u="sng" noProof="1">
                    <a:latin typeface="Courier New" pitchFamily="49" charset="0"/>
                  </a:rPr>
                  <a:t>    </a:t>
                </a:r>
              </a:p>
              <a:p>
                <a:pPr algn="l"/>
                <a:r>
                  <a:rPr lang="en-US" sz="100" b="1" u="sng" noProof="1">
                    <a:latin typeface="Courier New" pitchFamily="49" charset="0"/>
                  </a:rPr>
                  <a:t>    synchronized void reap() {</a:t>
                </a:r>
              </a:p>
              <a:p>
                <a:pPr algn="l"/>
                <a:r>
                  <a:rPr lang="en-US" sz="100" b="1" u="sng" noProof="1">
                    <a:latin typeface="Courier New" pitchFamily="49" charset="0"/>
                  </a:rPr>
                  <a:t>        Enumeration enum = appSessions.keys();</a:t>
                </a:r>
              </a:p>
              <a:p>
                <a:pPr algn="l"/>
                <a:endParaRPr lang="en-US" sz="100" b="1" u="sng" noProof="1">
                  <a:latin typeface="Courier New" pitchFamily="49" charset="0"/>
                </a:endParaRPr>
              </a:p>
              <a:p>
                <a:pPr algn="l"/>
                <a:r>
                  <a:rPr lang="en-US" sz="100" b="1" u="sng" noProof="1">
                    <a:latin typeface="Courier New" pitchFamily="49" charset="0"/>
                  </a:rPr>
                  <a:t>        while (enum.hasMoreElements()) {</a:t>
                </a:r>
              </a:p>
              <a:p>
                <a:pPr algn="l"/>
                <a:r>
                  <a:rPr lang="en-US" sz="100" b="1" u="sng" noProof="1">
                    <a:latin typeface="Courier New" pitchFamily="49" charset="0"/>
                  </a:rPr>
                  <a:t>            Object key = enum.nextElement();</a:t>
                </a:r>
              </a:p>
              <a:p>
                <a:pPr algn="l"/>
                <a:r>
                  <a:rPr lang="en-US" sz="100" b="1" u="sng" noProof="1">
                    <a:latin typeface="Courier New" pitchFamily="49" charset="0"/>
                  </a:rPr>
                  <a:t>            ApplicationSession appSession =</a:t>
                </a:r>
              </a:p>
              <a:p>
                <a:pPr algn="l"/>
                <a:r>
                  <a:rPr lang="en-US" sz="100" b="1" u="sng" noProof="1">
                    <a:latin typeface="Courier New" pitchFamily="49" charset="0"/>
                  </a:rPr>
                  <a:t>                (ApplicationSession)appSessions.get(key);</a:t>
                </a:r>
              </a:p>
              <a:p>
                <a:pPr algn="l"/>
                <a:endParaRPr lang="en-US" sz="100" b="1" u="sng" noProof="1">
                  <a:latin typeface="Courier New" pitchFamily="49" charset="0"/>
                </a:endParaRPr>
              </a:p>
              <a:p>
                <a:pPr algn="l"/>
                <a:r>
                  <a:rPr lang="en-US" sz="100" b="1" u="sng" noProof="1">
                    <a:latin typeface="Courier New" pitchFamily="49" charset="0"/>
                  </a:rPr>
                  <a:t>            appSession.validate();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p:txBody>
          </p:sp>
        </p:grpSp>
        <p:grpSp>
          <p:nvGrpSpPr>
            <p:cNvPr id="12" name="Group 13"/>
            <p:cNvGrpSpPr>
              <a:grpSpLocks/>
            </p:cNvGrpSpPr>
            <p:nvPr/>
          </p:nvGrpSpPr>
          <p:grpSpPr bwMode="auto">
            <a:xfrm>
              <a:off x="4176" y="1056"/>
              <a:ext cx="1248" cy="2368"/>
              <a:chOff x="1392" y="1056"/>
              <a:chExt cx="1248" cy="2368"/>
            </a:xfrm>
          </p:grpSpPr>
          <p:sp>
            <p:nvSpPr>
              <p:cNvPr id="13" name="Text Box 14"/>
              <p:cNvSpPr txBox="1">
                <a:spLocks noChangeArrowheads="1"/>
              </p:cNvSpPr>
              <p:nvPr/>
            </p:nvSpPr>
            <p:spPr bwMode="auto">
              <a:xfrm>
                <a:off x="1392" y="1056"/>
                <a:ext cx="384" cy="2258"/>
              </a:xfrm>
              <a:prstGeom prst="rect">
                <a:avLst/>
              </a:prstGeom>
              <a:noFill/>
              <a:ln w="12700">
                <a:noFill/>
                <a:miter lim="800000"/>
                <a:headEnd/>
                <a:tailEnd/>
              </a:ln>
              <a:effectLst/>
            </p:spPr>
            <p:txBody>
              <a:bodyPr>
                <a:spAutoFit/>
              </a:bodyPr>
              <a:lstStyle/>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Standard implementation of the &lt;b&gt;Session&lt;/b&gt; interface.  This object is</a:t>
                </a:r>
              </a:p>
              <a:p>
                <a:pPr algn="l"/>
                <a:r>
                  <a:rPr lang="en-US" sz="100" b="1" u="sng" noProof="1">
                    <a:latin typeface="Courier New" pitchFamily="49" charset="0"/>
                  </a:rPr>
                  <a:t> * serializable, so that it can be stored in persistent storage or transferred</a:t>
                </a:r>
              </a:p>
              <a:p>
                <a:pPr algn="l"/>
                <a:r>
                  <a:rPr lang="en-US" sz="100" b="1" u="sng" noProof="1">
                    <a:latin typeface="Courier New" pitchFamily="49" charset="0"/>
                  </a:rPr>
                  <a:t> * to a different JVM for distributable session support.</a:t>
                </a:r>
              </a:p>
              <a:p>
                <a:pPr algn="l"/>
                <a:r>
                  <a:rPr lang="en-US" sz="100" b="1" u="sng" noProof="1">
                    <a:latin typeface="Courier New" pitchFamily="49" charset="0"/>
                  </a:rPr>
                  <a:t> * &lt;p&gt;</a:t>
                </a:r>
              </a:p>
              <a:p>
                <a:pPr algn="l"/>
                <a:r>
                  <a:rPr lang="en-US" sz="100" b="1" u="sng" noProof="1">
                    <a:latin typeface="Courier New" pitchFamily="49" charset="0"/>
                  </a:rPr>
                  <a:t> * &lt;b&gt;IMPLEMENTATION NOTE&lt;/b&gt;:  An instance of this class represents both the</a:t>
                </a:r>
              </a:p>
              <a:p>
                <a:pPr algn="l"/>
                <a:r>
                  <a:rPr lang="en-US" sz="100" b="1" u="sng" noProof="1">
                    <a:latin typeface="Courier New" pitchFamily="49" charset="0"/>
                  </a:rPr>
                  <a:t> * internal (Session) and application level (HttpSession) view of the session.</a:t>
                </a:r>
              </a:p>
              <a:p>
                <a:pPr algn="l"/>
                <a:r>
                  <a:rPr lang="en-US" sz="100" b="1" u="sng" noProof="1">
                    <a:latin typeface="Courier New" pitchFamily="49" charset="0"/>
                  </a:rPr>
                  <a:t> * However, because the class itself is not declared public, Java logic outside</a:t>
                </a:r>
              </a:p>
              <a:p>
                <a:pPr algn="l"/>
                <a:r>
                  <a:rPr lang="en-US" sz="100" b="1" u="sng" noProof="1">
                    <a:latin typeface="Courier New" pitchFamily="49" charset="0"/>
                  </a:rPr>
                  <a:t> * of the &lt;code&gt;org.apache.tomcat.session&lt;/code&gt; package cannot cast an</a:t>
                </a:r>
              </a:p>
              <a:p>
                <a:pPr algn="l"/>
                <a:r>
                  <a:rPr lang="en-US" sz="100" b="1" u="sng" noProof="1">
                    <a:latin typeface="Courier New" pitchFamily="49" charset="0"/>
                  </a:rPr>
                  <a:t> * HttpSession view of this instance back to a Session view.</a:t>
                </a:r>
              </a:p>
              <a:p>
                <a:pPr algn="l"/>
                <a:r>
                  <a:rPr lang="en-US" sz="100" b="1" u="sng" noProof="1">
                    <a:latin typeface="Courier New" pitchFamily="49" charset="0"/>
                  </a:rPr>
                  <a:t> *</a:t>
                </a:r>
              </a:p>
              <a:p>
                <a:pPr algn="l"/>
                <a:r>
                  <a:rPr lang="en-US" sz="100" b="1" u="sng" noProof="1">
                    <a:latin typeface="Courier New" pitchFamily="49" charset="0"/>
                  </a:rPr>
                  <a:t> * @author Craig R. McClanahan</a:t>
                </a:r>
              </a:p>
              <a:p>
                <a:pPr algn="l"/>
                <a:r>
                  <a:rPr lang="en-US" sz="100" b="1" u="sng" noProof="1">
                    <a:latin typeface="Courier New" pitchFamily="49" charset="0"/>
                  </a:rPr>
                  <a:t> * @version $Revision: 1.2 $ $Date: 2000/05/15 17:54:10 $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final class StandardSession</a:t>
                </a:r>
              </a:p>
              <a:p>
                <a:pPr algn="l"/>
                <a:r>
                  <a:rPr lang="en-US" sz="100" b="1" u="sng" noProof="1">
                    <a:latin typeface="Courier New" pitchFamily="49" charset="0"/>
                  </a:rPr>
                  <a:t>    implements HttpSession, Session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Constructors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Construct a new Session associated with the specified Manager.</a:t>
                </a:r>
              </a:p>
              <a:p>
                <a:pPr algn="l"/>
                <a:r>
                  <a:rPr lang="en-US" sz="100" b="1" u="sng" noProof="1">
                    <a:latin typeface="Courier New" pitchFamily="49" charset="0"/>
                  </a:rPr>
                  <a:t>     *</a:t>
                </a:r>
              </a:p>
              <a:p>
                <a:pPr algn="l"/>
                <a:r>
                  <a:rPr lang="en-US" sz="100" b="1" u="sng" noProof="1">
                    <a:latin typeface="Courier New" pitchFamily="49" charset="0"/>
                  </a:rPr>
                  <a:t>     * @param manager The manager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public StandardSession(Manager manager) {</a:t>
                </a:r>
              </a:p>
              <a:p>
                <a:pPr algn="l"/>
                <a:endParaRPr lang="en-US" sz="100" b="1" u="sng" noProof="1">
                  <a:latin typeface="Courier New" pitchFamily="49" charset="0"/>
                </a:endParaRPr>
              </a:p>
              <a:p>
                <a:pPr algn="l"/>
                <a:r>
                  <a:rPr lang="en-US" sz="100" b="1" u="sng" noProof="1">
                    <a:latin typeface="Courier New" pitchFamily="49" charset="0"/>
                  </a:rPr>
                  <a:t>        super();</a:t>
                </a:r>
              </a:p>
              <a:p>
                <a:pPr algn="l"/>
                <a:r>
                  <a:rPr lang="en-US" sz="100" b="1" u="sng" noProof="1">
                    <a:latin typeface="Courier New" pitchFamily="49" charset="0"/>
                  </a:rPr>
                  <a:t>        this.manager = 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The last accessed time for this Session.</a:t>
                </a:r>
              </a:p>
              <a:p>
                <a:pPr algn="l"/>
                <a:r>
                  <a:rPr lang="en-US" sz="100" b="1" u="sng" noProof="1">
                    <a:latin typeface="Courier New" pitchFamily="49" charset="0"/>
                  </a:rPr>
                  <a:t>     */</a:t>
                </a:r>
              </a:p>
              <a:p>
                <a:pPr algn="l"/>
                <a:r>
                  <a:rPr lang="en-US" sz="100" b="1" u="sng" noProof="1">
                    <a:latin typeface="Courier New" pitchFamily="49" charset="0"/>
                  </a:rPr>
                  <a:t>    private long lastAccessedTime = creationTime;</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Manager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private Manager manager = null;</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maximum time interval, in seconds, between client requests before</a:t>
                </a:r>
              </a:p>
              <a:p>
                <a:pPr algn="l"/>
                <a:r>
                  <a:rPr lang="en-US" sz="100" b="1" u="sng" noProof="1">
                    <a:latin typeface="Courier New" pitchFamily="49" charset="0"/>
                  </a:rPr>
                  <a:t>     * the servlet container may invalidate this session.  A negative time</a:t>
                </a:r>
              </a:p>
              <a:p>
                <a:pPr algn="l"/>
                <a:r>
                  <a:rPr lang="en-US" sz="100" b="1" u="sng" noProof="1">
                    <a:latin typeface="Courier New" pitchFamily="49" charset="0"/>
                  </a:rPr>
                  <a:t>     * indicates that the session should never time out.</a:t>
                </a:r>
              </a:p>
              <a:p>
                <a:pPr algn="l"/>
                <a:r>
                  <a:rPr lang="en-US" sz="100" b="1" u="sng" noProof="1">
                    <a:latin typeface="Courier New" pitchFamily="49" charset="0"/>
                  </a:rPr>
                  <a:t>     */</a:t>
                </a:r>
              </a:p>
              <a:p>
                <a:pPr algn="l"/>
                <a:r>
                  <a:rPr lang="en-US" sz="100" b="1" u="sng" noProof="1">
                    <a:latin typeface="Courier New" pitchFamily="49" charset="0"/>
                  </a:rPr>
                  <a:t>    private int maxInactiveInterval = -1;</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Flag indicating whether this session is new or not.</a:t>
                </a:r>
              </a:p>
              <a:p>
                <a:pPr algn="l"/>
                <a:r>
                  <a:rPr lang="en-US" sz="100" b="1" u="sng" noProof="1">
                    <a:latin typeface="Courier New" pitchFamily="49" charset="0"/>
                  </a:rPr>
                  <a:t>     */</a:t>
                </a:r>
              </a:p>
              <a:p>
                <a:pPr algn="l"/>
                <a:r>
                  <a:rPr lang="en-US" sz="100" b="1" u="sng" noProof="1">
                    <a:latin typeface="Courier New" pitchFamily="49" charset="0"/>
                  </a:rPr>
                  <a:t>    private boolean isNew = true;</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Flag indicating whether this session is valid or not.</a:t>
                </a:r>
              </a:p>
              <a:p>
                <a:pPr algn="l"/>
                <a:r>
                  <a:rPr lang="en-US" sz="100" b="1" u="sng" noProof="1">
                    <a:latin typeface="Courier New" pitchFamily="49" charset="0"/>
                  </a:rPr>
                  <a:t>     */</a:t>
                </a:r>
              </a:p>
              <a:p>
                <a:pPr algn="l"/>
                <a:r>
                  <a:rPr lang="en-US" sz="100" b="1" u="sng" noProof="1">
                    <a:latin typeface="Courier New" pitchFamily="49" charset="0"/>
                  </a:rPr>
                  <a:t>    private boolean isValid = false;</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string manager for this package.</a:t>
                </a:r>
              </a:p>
              <a:p>
                <a:pPr algn="l"/>
                <a:r>
                  <a:rPr lang="en-US" sz="100" b="1" u="sng" noProof="1">
                    <a:latin typeface="Courier New" pitchFamily="49" charset="0"/>
                  </a:rPr>
                  <a:t>     */</a:t>
                </a:r>
              </a:p>
              <a:p>
                <a:pPr algn="l"/>
                <a:r>
                  <a:rPr lang="en-US" sz="100" b="1" u="sng" noProof="1">
                    <a:latin typeface="Courier New" pitchFamily="49" charset="0"/>
                  </a:rPr>
                  <a:t>    private StringManager sm =</a:t>
                </a:r>
              </a:p>
              <a:p>
                <a:pPr algn="l"/>
                <a:r>
                  <a:rPr lang="en-US" sz="100" b="1" u="sng" noProof="1">
                    <a:latin typeface="Courier New" pitchFamily="49" charset="0"/>
                  </a:rPr>
                  <a:t>        StringManager.getManager("org.apache.tomcat.session");</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HTTP session context associated with this session.</a:t>
                </a:r>
              </a:p>
              <a:p>
                <a:pPr algn="l"/>
                <a:r>
                  <a:rPr lang="en-US" sz="100" b="1" u="sng" noProof="1">
                    <a:latin typeface="Courier New" pitchFamily="49" charset="0"/>
                  </a:rPr>
                  <a:t>     */</a:t>
                </a:r>
              </a:p>
              <a:p>
                <a:pPr algn="l"/>
                <a:r>
                  <a:rPr lang="en-US" sz="100" b="1" u="sng" noProof="1">
                    <a:latin typeface="Courier New" pitchFamily="49" charset="0"/>
                  </a:rPr>
                  <a:t>    private static HttpSessionContext sessionContext = null;</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The current accessed time for this session.</a:t>
                </a:r>
              </a:p>
              <a:p>
                <a:pPr algn="l"/>
                <a:r>
                  <a:rPr lang="en-US" sz="100" b="1" u="sng" noProof="1">
                    <a:latin typeface="Courier New" pitchFamily="49" charset="0"/>
                  </a:rPr>
                  <a:t>     */</a:t>
                </a:r>
              </a:p>
              <a:p>
                <a:pPr algn="l"/>
                <a:r>
                  <a:rPr lang="en-US" sz="100" b="1" u="sng" noProof="1">
                    <a:latin typeface="Courier New" pitchFamily="49" charset="0"/>
                  </a:rPr>
                  <a:t>    private long thisAccessedTime = creationTime;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Session Properties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creation time for this session.  This method is called by the</a:t>
                </a:r>
              </a:p>
              <a:p>
                <a:pPr algn="l"/>
                <a:r>
                  <a:rPr lang="en-US" sz="100" b="1" u="sng" noProof="1">
                    <a:latin typeface="Courier New" pitchFamily="49" charset="0"/>
                  </a:rPr>
                  <a:t>     * Manager when an existing Session instance is reused.</a:t>
                </a:r>
              </a:p>
              <a:p>
                <a:pPr algn="l"/>
                <a:r>
                  <a:rPr lang="en-US" sz="100" b="1" u="sng" noProof="1">
                    <a:latin typeface="Courier New" pitchFamily="49" charset="0"/>
                  </a:rPr>
                  <a:t>     *</a:t>
                </a:r>
              </a:p>
              <a:p>
                <a:pPr algn="l"/>
                <a:r>
                  <a:rPr lang="en-US" sz="100" b="1" u="sng" noProof="1">
                    <a:latin typeface="Courier New" pitchFamily="49" charset="0"/>
                  </a:rPr>
                  <a:t>     * @param time The new creation time</a:t>
                </a:r>
              </a:p>
              <a:p>
                <a:pPr algn="l"/>
                <a:r>
                  <a:rPr lang="en-US" sz="100" b="1" u="sng" noProof="1">
                    <a:latin typeface="Courier New" pitchFamily="49" charset="0"/>
                  </a:rPr>
                  <a:t>     */</a:t>
                </a:r>
              </a:p>
              <a:p>
                <a:pPr algn="l"/>
                <a:r>
                  <a:rPr lang="en-US" sz="100" b="1" u="sng" noProof="1">
                    <a:latin typeface="Courier New" pitchFamily="49" charset="0"/>
                  </a:rPr>
                  <a:t>    public void setCreationTime(long time) {</a:t>
                </a:r>
              </a:p>
              <a:p>
                <a:pPr algn="l"/>
                <a:endParaRPr lang="en-US" sz="100" b="1" u="sng" noProof="1">
                  <a:latin typeface="Courier New" pitchFamily="49" charset="0"/>
                </a:endParaRPr>
              </a:p>
              <a:p>
                <a:pPr algn="l"/>
                <a:r>
                  <a:rPr lang="en-US" sz="100" b="1" u="sng" noProof="1">
                    <a:latin typeface="Courier New" pitchFamily="49" charset="0"/>
                  </a:rPr>
                  <a:t>        this.creationTime = time;</a:t>
                </a:r>
              </a:p>
              <a:p>
                <a:pPr algn="l"/>
                <a:r>
                  <a:rPr lang="en-US" sz="100" b="1" u="sng" noProof="1">
                    <a:latin typeface="Courier New" pitchFamily="49" charset="0"/>
                  </a:rPr>
                  <a:t>        this.lastAccessedTime = time;</a:t>
                </a:r>
              </a:p>
              <a:p>
                <a:pPr algn="l"/>
                <a:r>
                  <a:rPr lang="en-US" sz="100" b="1" u="sng" noProof="1">
                    <a:latin typeface="Courier New" pitchFamily="49" charset="0"/>
                  </a:rPr>
                  <a:t>        this.thisAccessedTime = 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identifier for this session.</a:t>
                </a:r>
              </a:p>
              <a:p>
                <a:pPr algn="l"/>
                <a:r>
                  <a:rPr lang="en-US" sz="100" b="1" u="sng" noProof="1">
                    <a:latin typeface="Courier New" pitchFamily="49" charset="0"/>
                  </a:rPr>
                  <a:t>     */</a:t>
                </a:r>
              </a:p>
              <a:p>
                <a:pPr algn="l"/>
                <a:r>
                  <a:rPr lang="en-US" sz="100" b="1" u="sng" noProof="1">
                    <a:latin typeface="Courier New" pitchFamily="49" charset="0"/>
                  </a:rPr>
                  <a:t>    public String getId() {</a:t>
                </a:r>
              </a:p>
              <a:p>
                <a:pPr algn="l"/>
                <a:endParaRPr lang="en-US" sz="100" b="1" u="sng" noProof="1">
                  <a:latin typeface="Courier New" pitchFamily="49" charset="0"/>
                </a:endParaRPr>
              </a:p>
              <a:p>
                <a:pPr algn="l"/>
                <a:r>
                  <a:rPr lang="en-US" sz="100" b="1" u="sng" noProof="1">
                    <a:latin typeface="Courier New" pitchFamily="49" charset="0"/>
                  </a:rPr>
                  <a:t>        return (this.id);</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session identifier for this session.</a:t>
                </a:r>
              </a:p>
              <a:p>
                <a:pPr algn="l"/>
                <a:r>
                  <a:rPr lang="en-US" sz="100" b="1" u="sng" noProof="1">
                    <a:latin typeface="Courier New" pitchFamily="49" charset="0"/>
                  </a:rPr>
                  <a:t>     *</a:t>
                </a:r>
              </a:p>
              <a:p>
                <a:pPr algn="l"/>
                <a:r>
                  <a:rPr lang="en-US" sz="100" b="1" u="sng" noProof="1">
                    <a:latin typeface="Courier New" pitchFamily="49" charset="0"/>
                  </a:rPr>
                  <a:t>     * @param id The new session identifier</a:t>
                </a:r>
              </a:p>
              <a:p>
                <a:pPr algn="l"/>
                <a:r>
                  <a:rPr lang="en-US" sz="100" b="1" u="sng" noProof="1">
                    <a:latin typeface="Courier New" pitchFamily="49" charset="0"/>
                  </a:rPr>
                  <a:t>     */</a:t>
                </a:r>
              </a:p>
              <a:p>
                <a:pPr algn="l"/>
                <a:r>
                  <a:rPr lang="en-US" sz="100" b="1" u="sng" noProof="1">
                    <a:latin typeface="Courier New" pitchFamily="49" charset="0"/>
                  </a:rPr>
                  <a:t>    public void setId(String id) {</a:t>
                </a:r>
              </a:p>
              <a:p>
                <a:pPr algn="l"/>
                <a:endParaRPr lang="en-US" sz="100" b="1" u="sng" noProof="1">
                  <a:latin typeface="Courier New" pitchFamily="49" charset="0"/>
                </a:endParaRPr>
              </a:p>
              <a:p>
                <a:pPr algn="l"/>
                <a:r>
                  <a:rPr lang="en-US" sz="100" b="1" u="sng" noProof="1">
                    <a:latin typeface="Courier New" pitchFamily="49" charset="0"/>
                  </a:rPr>
                  <a:t>        if ((this.id != null) &amp;&amp; (manager != null) &amp;&amp;</a:t>
                </a:r>
              </a:p>
              <a:p>
                <a:pPr algn="l"/>
                <a:r>
                  <a:rPr lang="en-US" sz="100" b="1" u="sng" noProof="1">
                    <a:latin typeface="Courier New" pitchFamily="49" charset="0"/>
                  </a:rPr>
                  <a:t>          (manager instanceof ManagerBase))</a:t>
                </a:r>
              </a:p>
              <a:p>
                <a:pPr algn="l"/>
                <a:r>
                  <a:rPr lang="en-US" sz="100" b="1" u="sng" noProof="1">
                    <a:latin typeface="Courier New" pitchFamily="49" charset="0"/>
                  </a:rPr>
                  <a:t>            ((ManagerBase) manager).remove(this);</a:t>
                </a:r>
              </a:p>
              <a:p>
                <a:pPr algn="l"/>
                <a:endParaRPr lang="en-US" sz="100" b="1" u="sng" noProof="1">
                  <a:latin typeface="Courier New" pitchFamily="49" charset="0"/>
                </a:endParaRPr>
              </a:p>
              <a:p>
                <a:pPr algn="l"/>
                <a:r>
                  <a:rPr lang="en-US" sz="100" b="1" u="sng" noProof="1">
                    <a:latin typeface="Courier New" pitchFamily="49" charset="0"/>
                  </a:rPr>
                  <a:t>        this.id = id;</a:t>
                </a:r>
              </a:p>
              <a:p>
                <a:pPr algn="l"/>
                <a:endParaRPr lang="en-US" sz="100" b="1" u="sng" noProof="1">
                  <a:latin typeface="Courier New" pitchFamily="49" charset="0"/>
                </a:endParaRPr>
              </a:p>
              <a:p>
                <a:pPr algn="l"/>
                <a:r>
                  <a:rPr lang="en-US" sz="100" b="1" u="sng" noProof="1">
                    <a:latin typeface="Courier New" pitchFamily="49" charset="0"/>
                  </a:rPr>
                  <a:t>        if ((manager != null) &amp;&amp; (manager instanceof ManagerBase))</a:t>
                </a:r>
              </a:p>
              <a:p>
                <a:pPr algn="l"/>
                <a:r>
                  <a:rPr lang="en-US" sz="100" b="1" u="sng" noProof="1">
                    <a:latin typeface="Courier New" pitchFamily="49" charset="0"/>
                  </a:rPr>
                  <a:t>            ((ManagerBase) manager).add(this);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descriptive information about this Session implementation and</a:t>
                </a:r>
              </a:p>
              <a:p>
                <a:pPr algn="l"/>
                <a:r>
                  <a:rPr lang="en-US" sz="100" b="1" u="sng" noProof="1">
                    <a:latin typeface="Courier New" pitchFamily="49" charset="0"/>
                  </a:rPr>
                  <a:t>     * the corresponding version number, in the format</a:t>
                </a:r>
              </a:p>
              <a:p>
                <a:pPr algn="l"/>
                <a:r>
                  <a:rPr lang="en-US" sz="100" b="1" u="sng" noProof="1">
                    <a:latin typeface="Courier New" pitchFamily="49" charset="0"/>
                  </a:rPr>
                  <a:t>     * &lt;code&gt;&amp;lt;description&amp;gt;/&amp;lt;version&amp;gt;&lt;/code&gt;.</a:t>
                </a:r>
              </a:p>
              <a:p>
                <a:pPr algn="l"/>
                <a:r>
                  <a:rPr lang="en-US" sz="100" b="1" u="sng" noProof="1">
                    <a:latin typeface="Courier New" pitchFamily="49" charset="0"/>
                  </a:rPr>
                  <a:t>     */</a:t>
                </a:r>
              </a:p>
              <a:p>
                <a:pPr algn="l"/>
                <a:r>
                  <a:rPr lang="en-US" sz="100" b="1" u="sng" noProof="1">
                    <a:latin typeface="Courier New" pitchFamily="49" charset="0"/>
                  </a:rPr>
                  <a:t>    public String getInfo() {</a:t>
                </a:r>
              </a:p>
              <a:p>
                <a:pPr algn="l"/>
                <a:endParaRPr lang="en-US" sz="100" b="1" u="sng" noProof="1">
                  <a:latin typeface="Courier New" pitchFamily="49" charset="0"/>
                </a:endParaRPr>
              </a:p>
              <a:p>
                <a:pPr algn="l"/>
                <a:r>
                  <a:rPr lang="en-US" sz="100" b="1" u="sng" noProof="1">
                    <a:latin typeface="Courier New" pitchFamily="49" charset="0"/>
                  </a:rPr>
                  <a:t>        return (this.info);</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Return the Manager within which this Session is valid.</a:t>
                </a:r>
              </a:p>
              <a:p>
                <a:pPr algn="l"/>
                <a:r>
                  <a:rPr lang="en-US" sz="100" b="1" u="sng" noProof="1">
                    <a:latin typeface="Courier New" pitchFamily="49" charset="0"/>
                  </a:rPr>
                  <a:t>     */</a:t>
                </a:r>
              </a:p>
              <a:p>
                <a:pPr algn="l"/>
                <a:r>
                  <a:rPr lang="en-US" sz="100" b="1" u="sng" noProof="1">
                    <a:latin typeface="Courier New" pitchFamily="49" charset="0"/>
                  </a:rPr>
                  <a:t>    public Manager getManager() {</a:t>
                </a:r>
              </a:p>
              <a:p>
                <a:pPr algn="l"/>
                <a:endParaRPr lang="en-US" sz="100" b="1" u="sng" noProof="1">
                  <a:latin typeface="Courier New" pitchFamily="49" charset="0"/>
                </a:endParaRPr>
              </a:p>
              <a:p>
                <a:pPr algn="l"/>
                <a:r>
                  <a:rPr lang="en-US" sz="100" b="1" u="sng" noProof="1">
                    <a:latin typeface="Courier New" pitchFamily="49" charset="0"/>
                  </a:rPr>
                  <a:t>        return (this.manager);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Manager within which this Session is valid.</a:t>
                </a:r>
              </a:p>
              <a:p>
                <a:pPr algn="l"/>
                <a:r>
                  <a:rPr lang="en-US" sz="100" b="1" u="sng" noProof="1">
                    <a:latin typeface="Courier New" pitchFamily="49" charset="0"/>
                  </a:rPr>
                  <a:t>     *</a:t>
                </a:r>
              </a:p>
              <a:p>
                <a:pPr algn="l"/>
                <a:r>
                  <a:rPr lang="en-US" sz="100" b="1" u="sng" noProof="1">
                    <a:latin typeface="Courier New" pitchFamily="49" charset="0"/>
                  </a:rPr>
                  <a:t>     * @param manager The new Manager</a:t>
                </a:r>
              </a:p>
              <a:p>
                <a:pPr algn="l"/>
                <a:r>
                  <a:rPr lang="en-US" sz="100" b="1" u="sng" noProof="1">
                    <a:latin typeface="Courier New" pitchFamily="49" charset="0"/>
                  </a:rPr>
                  <a:t>     */</a:t>
                </a:r>
              </a:p>
              <a:p>
                <a:pPr algn="l"/>
                <a:r>
                  <a:rPr lang="en-US" sz="100" b="1" u="sng" noProof="1">
                    <a:latin typeface="Courier New" pitchFamily="49" charset="0"/>
                  </a:rPr>
                  <a:t>    public void setManager(Manager manager) {</a:t>
                </a:r>
              </a:p>
              <a:p>
                <a:pPr algn="l"/>
                <a:endParaRPr lang="en-US" sz="100" b="1" u="sng" noProof="1">
                  <a:latin typeface="Courier New" pitchFamily="49" charset="0"/>
                </a:endParaRPr>
              </a:p>
              <a:p>
                <a:pPr algn="l"/>
                <a:r>
                  <a:rPr lang="en-US" sz="100" b="1" u="sng" noProof="1">
                    <a:latin typeface="Courier New" pitchFamily="49" charset="0"/>
                  </a:rPr>
                  <a:t>        this.manager = manager;</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maximum time interval, in seconds, between client requests</a:t>
                </a:r>
              </a:p>
              <a:p>
                <a:pPr algn="l"/>
                <a:r>
                  <a:rPr lang="en-US" sz="100" b="1" u="sng" noProof="1">
                    <a:latin typeface="Courier New" pitchFamily="49" charset="0"/>
                  </a:rPr>
                  <a:t>     * before the servlet container will invalidate the session.  A negative</a:t>
                </a:r>
              </a:p>
              <a:p>
                <a:pPr algn="l"/>
                <a:r>
                  <a:rPr lang="en-US" sz="100" b="1" u="sng" noProof="1">
                    <a:latin typeface="Courier New" pitchFamily="49" charset="0"/>
                  </a:rPr>
                  <a:t>     * time indicates that the session should never time out.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a:t>
                </a:r>
              </a:p>
              <a:p>
                <a:pPr algn="l"/>
                <a:r>
                  <a:rPr lang="en-US" sz="100" b="1" u="sng" noProof="1">
                    <a:latin typeface="Courier New" pitchFamily="49" charset="0"/>
                  </a:rPr>
                  <a:t>     *  an invalidated session</a:t>
                </a:r>
              </a:p>
              <a:p>
                <a:pPr algn="l"/>
                <a:r>
                  <a:rPr lang="en-US" sz="100" b="1" u="sng" noProof="1">
                    <a:latin typeface="Courier New" pitchFamily="49" charset="0"/>
                  </a:rPr>
                  <a:t>     */</a:t>
                </a:r>
              </a:p>
              <a:p>
                <a:pPr algn="l"/>
                <a:r>
                  <a:rPr lang="en-US" sz="100" b="1" u="sng" noProof="1">
                    <a:latin typeface="Courier New" pitchFamily="49" charset="0"/>
                  </a:rPr>
                  <a:t>    public int getMaxInactiveInterval() {</a:t>
                </a:r>
              </a:p>
              <a:p>
                <a:pPr algn="l"/>
                <a:endParaRPr lang="en-US" sz="100" b="1" u="sng" noProof="1">
                  <a:latin typeface="Courier New" pitchFamily="49" charset="0"/>
                </a:endParaRPr>
              </a:p>
              <a:p>
                <a:pPr algn="l"/>
                <a:r>
                  <a:rPr lang="en-US" sz="100" b="1" u="sng" noProof="1">
                    <a:latin typeface="Courier New" pitchFamily="49" charset="0"/>
                  </a:rPr>
                  <a:t>        return (this.maxInactiveInterval);</a:t>
                </a:r>
              </a:p>
              <a:p>
                <a:pPr algn="l"/>
                <a:endParaRPr lang="en-US" sz="100" b="1" u="sng" noProof="1">
                  <a:latin typeface="Courier New" pitchFamily="49" charset="0"/>
                </a:endParaRPr>
              </a:p>
              <a:p>
                <a:pPr algn="l"/>
                <a:r>
                  <a:rPr lang="en-US" sz="100" b="1" u="sng" noProof="1">
                    <a:latin typeface="Courier New" pitchFamily="49" charset="0"/>
                  </a:rPr>
                  <a:t>    </a:t>
                </a:r>
              </a:p>
            </p:txBody>
          </p:sp>
          <p:sp>
            <p:nvSpPr>
              <p:cNvPr id="14" name="Text Box 15"/>
              <p:cNvSpPr txBox="1">
                <a:spLocks noChangeArrowheads="1"/>
              </p:cNvSpPr>
              <p:nvPr/>
            </p:nvSpPr>
            <p:spPr bwMode="auto">
              <a:xfrm>
                <a:off x="1680" y="1056"/>
                <a:ext cx="432" cy="2368"/>
              </a:xfrm>
              <a:prstGeom prst="rect">
                <a:avLst/>
              </a:prstGeom>
              <a:noFill/>
              <a:ln w="12700">
                <a:noFill/>
                <a:miter lim="800000"/>
                <a:headEnd/>
                <a:tailEnd/>
              </a:ln>
              <a:effectLst/>
            </p:spPr>
            <p:txBody>
              <a:bodyPr>
                <a:spAutoFit/>
              </a:bodyPr>
              <a:lstStyle/>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Perform the internal processing required to invalidate this session,</a:t>
                </a:r>
              </a:p>
              <a:p>
                <a:pPr algn="l"/>
                <a:r>
                  <a:rPr lang="en-US" sz="100" b="1" u="sng" noProof="1">
                    <a:latin typeface="Courier New" pitchFamily="49" charset="0"/>
                  </a:rPr>
                  <a:t>     * without triggering an exception if the session has already expired.</a:t>
                </a:r>
              </a:p>
              <a:p>
                <a:pPr algn="l"/>
                <a:r>
                  <a:rPr lang="en-US" sz="100" b="1" u="sng" noProof="1">
                    <a:latin typeface="Courier New" pitchFamily="49" charset="0"/>
                  </a:rPr>
                  <a:t>     */</a:t>
                </a:r>
              </a:p>
              <a:p>
                <a:pPr algn="l"/>
                <a:r>
                  <a:rPr lang="en-US" sz="100" b="1" u="sng" noProof="1">
                    <a:latin typeface="Courier New" pitchFamily="49" charset="0"/>
                  </a:rPr>
                  <a:t>    public void expire() {</a:t>
                </a:r>
              </a:p>
              <a:p>
                <a:pPr algn="l"/>
                <a:endParaRPr lang="en-US" sz="100" b="1" u="sng" noProof="1">
                  <a:latin typeface="Courier New" pitchFamily="49" charset="0"/>
                </a:endParaRPr>
              </a:p>
              <a:p>
                <a:pPr algn="l"/>
                <a:r>
                  <a:rPr lang="en-US" sz="100" b="1" u="sng" noProof="1">
                    <a:latin typeface="Courier New" pitchFamily="49" charset="0"/>
                  </a:rPr>
                  <a:t>        // Remove this session from our manager's active sessions</a:t>
                </a:r>
              </a:p>
              <a:p>
                <a:pPr algn="l"/>
                <a:r>
                  <a:rPr lang="en-US" sz="100" b="1" u="sng" noProof="1">
                    <a:latin typeface="Courier New" pitchFamily="49" charset="0"/>
                  </a:rPr>
                  <a:t>        if ((manager != null) &amp;&amp; (manager instanceof ManagerBase))</a:t>
                </a:r>
              </a:p>
              <a:p>
                <a:pPr algn="l"/>
                <a:r>
                  <a:rPr lang="en-US" sz="100" b="1" u="sng" noProof="1">
                    <a:latin typeface="Courier New" pitchFamily="49" charset="0"/>
                  </a:rPr>
                  <a:t>            ((ManagerBase) manager).remove(this);</a:t>
                </a:r>
              </a:p>
              <a:p>
                <a:pPr algn="l"/>
                <a:endParaRPr lang="en-US" sz="100" b="1" u="sng" noProof="1">
                  <a:latin typeface="Courier New" pitchFamily="49" charset="0"/>
                </a:endParaRPr>
              </a:p>
              <a:p>
                <a:pPr algn="l"/>
                <a:r>
                  <a:rPr lang="en-US" sz="100" b="1" u="sng" noProof="1">
                    <a:latin typeface="Courier New" pitchFamily="49" charset="0"/>
                  </a:rPr>
                  <a:t>        // Unbind any objects associated with this session</a:t>
                </a: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r>
                  <a:rPr lang="en-US" sz="100" b="1" u="sng" noProof="1">
                    <a:latin typeface="Courier New" pitchFamily="49" charset="0"/>
                  </a:rPr>
                  <a:t>        Enumeration names = results.elements();</a:t>
                </a:r>
              </a:p>
              <a:p>
                <a:pPr algn="l"/>
                <a:r>
                  <a:rPr lang="en-US" sz="100" b="1" u="sng" noProof="1">
                    <a:latin typeface="Courier New" pitchFamily="49" charset="0"/>
                  </a:rPr>
                  <a:t>        while (names.hasMoreElements()) {</a:t>
                </a:r>
              </a:p>
              <a:p>
                <a:pPr algn="l"/>
                <a:r>
                  <a:rPr lang="en-US" sz="100" b="1" u="sng" noProof="1">
                    <a:latin typeface="Courier New" pitchFamily="49" charset="0"/>
                  </a:rPr>
                  <a:t>            String name = (String) names.nextElement();</a:t>
                </a:r>
              </a:p>
              <a:p>
                <a:pPr algn="l"/>
                <a:r>
                  <a:rPr lang="en-US" sz="100" b="1" u="sng" noProof="1">
                    <a:latin typeface="Courier New" pitchFamily="49" charset="0"/>
                  </a:rPr>
                  <a:t>            removeAttribute(name);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Mark this session as invalid</a:t>
                </a:r>
              </a:p>
              <a:p>
                <a:pPr algn="l"/>
                <a:r>
                  <a:rPr lang="en-US" sz="100" b="1" u="sng" noProof="1">
                    <a:latin typeface="Courier New" pitchFamily="49" charset="0"/>
                  </a:rPr>
                  <a:t>        setValid(false);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&lt;code&gt;isNew&lt;/code&gt; flag for this session.</a:t>
                </a:r>
              </a:p>
              <a:p>
                <a:pPr algn="l"/>
                <a:r>
                  <a:rPr lang="en-US" sz="100" b="1" u="sng" noProof="1">
                    <a:latin typeface="Courier New" pitchFamily="49" charset="0"/>
                  </a:rPr>
                  <a:t>     *</a:t>
                </a:r>
              </a:p>
              <a:p>
                <a:pPr algn="l"/>
                <a:r>
                  <a:rPr lang="en-US" sz="100" b="1" u="sng" noProof="1">
                    <a:latin typeface="Courier New" pitchFamily="49" charset="0"/>
                  </a:rPr>
                  <a:t>     * @param isNew The new value for the &lt;code&gt;isNew&lt;/code&gt; flag</a:t>
                </a:r>
              </a:p>
              <a:p>
                <a:pPr algn="l"/>
                <a:r>
                  <a:rPr lang="en-US" sz="100" b="1" u="sng" noProof="1">
                    <a:latin typeface="Courier New" pitchFamily="49" charset="0"/>
                  </a:rPr>
                  <a:t>     */</a:t>
                </a:r>
              </a:p>
              <a:p>
                <a:pPr algn="l"/>
                <a:r>
                  <a:rPr lang="en-US" sz="100" b="1" u="sng" noProof="1">
                    <a:latin typeface="Courier New" pitchFamily="49" charset="0"/>
                  </a:rPr>
                  <a:t>    void setNew(boolean isNew) {</a:t>
                </a:r>
              </a:p>
              <a:p>
                <a:pPr algn="l"/>
                <a:endParaRPr lang="en-US" sz="100" b="1" u="sng" noProof="1">
                  <a:latin typeface="Courier New" pitchFamily="49" charset="0"/>
                </a:endParaRPr>
              </a:p>
              <a:p>
                <a:pPr algn="l"/>
                <a:r>
                  <a:rPr lang="en-US" sz="100" b="1" u="sng" noProof="1">
                    <a:latin typeface="Courier New" pitchFamily="49" charset="0"/>
                  </a:rPr>
                  <a:t>        this.isNew = isNew;</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Set the &lt;code&gt;isValid&lt;/code&gt; flag for this session.</a:t>
                </a:r>
              </a:p>
              <a:p>
                <a:pPr algn="l"/>
                <a:r>
                  <a:rPr lang="en-US" sz="100" b="1" u="sng" noProof="1">
                    <a:latin typeface="Courier New" pitchFamily="49" charset="0"/>
                  </a:rPr>
                  <a:t>     *</a:t>
                </a:r>
              </a:p>
              <a:p>
                <a:pPr algn="l"/>
                <a:r>
                  <a:rPr lang="en-US" sz="100" b="1" u="sng" noProof="1">
                    <a:latin typeface="Courier New" pitchFamily="49" charset="0"/>
                  </a:rPr>
                  <a:t>     * @param isValid The new value for the &lt;code&gt;isValid&lt;/code&gt; flag</a:t>
                </a:r>
              </a:p>
              <a:p>
                <a:pPr algn="l"/>
                <a:r>
                  <a:rPr lang="en-US" sz="100" b="1" u="sng" noProof="1">
                    <a:latin typeface="Courier New" pitchFamily="49" charset="0"/>
                  </a:rPr>
                  <a:t>     */</a:t>
                </a:r>
              </a:p>
              <a:p>
                <a:pPr algn="l"/>
                <a:r>
                  <a:rPr lang="en-US" sz="100" b="1" u="sng" noProof="1">
                    <a:latin typeface="Courier New" pitchFamily="49" charset="0"/>
                  </a:rPr>
                  <a:t>    void setValid(boolean isValid) {</a:t>
                </a:r>
              </a:p>
              <a:p>
                <a:pPr algn="l"/>
                <a:endParaRPr lang="en-US" sz="100" b="1" u="sng" noProof="1">
                  <a:latin typeface="Courier New" pitchFamily="49" charset="0"/>
                </a:endParaRPr>
              </a:p>
              <a:p>
                <a:pPr algn="l"/>
                <a:r>
                  <a:rPr lang="en-US" sz="100" b="1" u="sng" noProof="1">
                    <a:latin typeface="Courier New" pitchFamily="49" charset="0"/>
                  </a:rPr>
                  <a:t>        this.isValid = isValid;</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HttpSession Properties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time when this session was created, in milliseconds since</a:t>
                </a:r>
              </a:p>
              <a:p>
                <a:pPr algn="l"/>
                <a:r>
                  <a:rPr lang="en-US" sz="100" b="1" u="sng" noProof="1">
                    <a:latin typeface="Courier New" pitchFamily="49" charset="0"/>
                  </a:rPr>
                  <a:t>     * midnight, January 1, 1970 GMT.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long getCreationTime() {</a:t>
                </a:r>
              </a:p>
              <a:p>
                <a:pPr algn="l"/>
                <a:endParaRPr lang="en-US" sz="100" b="1" u="sng" noProof="1">
                  <a:latin typeface="Courier New" pitchFamily="49" charset="0"/>
                </a:endParaRPr>
              </a:p>
              <a:p>
                <a:pPr algn="l"/>
                <a:r>
                  <a:rPr lang="en-US" sz="100" b="1" u="sng" noProof="1">
                    <a:latin typeface="Courier New" pitchFamily="49" charset="0"/>
                  </a:rPr>
                  <a:t>        return (this.creationTime);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context with which this session is associated.</a:t>
                </a:r>
              </a:p>
              <a:p>
                <a:pPr algn="l"/>
                <a:r>
                  <a:rPr lang="en-US" sz="100" b="1" u="sng" noProof="1">
                    <a:latin typeface="Courier New" pitchFamily="49" charset="0"/>
                  </a:rPr>
                  <a:t>     *</a:t>
                </a:r>
              </a:p>
              <a:p>
                <a:pPr algn="l"/>
                <a:r>
                  <a:rPr lang="en-US" sz="100" b="1" u="sng" noProof="1">
                    <a:latin typeface="Courier New" pitchFamily="49" charset="0"/>
                  </a:rPr>
                  <a:t>     * @deprecated As of Version 2.1, this method is deprecated and has no</a:t>
                </a:r>
              </a:p>
              <a:p>
                <a:pPr algn="l"/>
                <a:r>
                  <a:rPr lang="en-US" sz="100" b="1" u="sng" noProof="1">
                    <a:latin typeface="Courier New" pitchFamily="49" charset="0"/>
                  </a:rPr>
                  <a:t>     *  replacement.  It will be removed in a future version of the</a:t>
                </a:r>
              </a:p>
              <a:p>
                <a:pPr algn="l"/>
                <a:r>
                  <a:rPr lang="en-US" sz="100" b="1" u="sng" noProof="1">
                    <a:latin typeface="Courier New" pitchFamily="49" charset="0"/>
                  </a:rPr>
                  <a:t>     *  Java Servlet API.</a:t>
                </a:r>
              </a:p>
              <a:p>
                <a:pPr algn="l"/>
                <a:r>
                  <a:rPr lang="en-US" sz="100" b="1" u="sng" noProof="1">
                    <a:latin typeface="Courier New" pitchFamily="49" charset="0"/>
                  </a:rPr>
                  <a:t>     */</a:t>
                </a:r>
              </a:p>
              <a:p>
                <a:pPr algn="l"/>
                <a:r>
                  <a:rPr lang="en-US" sz="100" b="1" u="sng" noProof="1">
                    <a:latin typeface="Courier New" pitchFamily="49" charset="0"/>
                  </a:rPr>
                  <a:t>    public HttpSessionContext getSessionContext() {</a:t>
                </a:r>
              </a:p>
              <a:p>
                <a:pPr algn="l"/>
                <a:endParaRPr lang="en-US" sz="100" b="1" u="sng" noProof="1">
                  <a:latin typeface="Courier New" pitchFamily="49" charset="0"/>
                </a:endParaRPr>
              </a:p>
              <a:p>
                <a:pPr algn="l"/>
                <a:r>
                  <a:rPr lang="en-US" sz="100" b="1" u="sng" noProof="1">
                    <a:latin typeface="Courier New" pitchFamily="49" charset="0"/>
                  </a:rPr>
                  <a:t>        if (sessionContext == null)</a:t>
                </a:r>
              </a:p>
              <a:p>
                <a:pPr algn="l"/>
                <a:r>
                  <a:rPr lang="en-US" sz="100" b="1" u="sng" noProof="1">
                    <a:latin typeface="Courier New" pitchFamily="49" charset="0"/>
                  </a:rPr>
                  <a:t>            sessionContext = new StandardSessionContext();</a:t>
                </a:r>
              </a:p>
              <a:p>
                <a:pPr algn="l"/>
                <a:r>
                  <a:rPr lang="en-US" sz="100" b="1" u="sng" noProof="1">
                    <a:latin typeface="Courier New" pitchFamily="49" charset="0"/>
                  </a:rPr>
                  <a:t>        return (sessionContext);</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----------------------------------------------HttpSession Public Methods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object bound with the specified name in this session, or</a:t>
                </a:r>
              </a:p>
              <a:p>
                <a:pPr algn="l"/>
                <a:r>
                  <a:rPr lang="en-US" sz="100" b="1" u="sng" noProof="1">
                    <a:latin typeface="Courier New" pitchFamily="49" charset="0"/>
                  </a:rPr>
                  <a:t>     * &lt;code&gt;null&lt;/code&gt; if no object is bound with that name.</a:t>
                </a:r>
              </a:p>
              <a:p>
                <a:pPr algn="l"/>
                <a:r>
                  <a:rPr lang="en-US" sz="100" b="1" u="sng" noProof="1">
                    <a:latin typeface="Courier New" pitchFamily="49" charset="0"/>
                  </a:rPr>
                  <a:t>     *</a:t>
                </a:r>
              </a:p>
              <a:p>
                <a:pPr algn="l"/>
                <a:r>
                  <a:rPr lang="en-US" sz="100" b="1" u="sng" noProof="1">
                    <a:latin typeface="Courier New" pitchFamily="49" charset="0"/>
                  </a:rPr>
                  <a:t>     * @param name Name of the attribute to be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Object getAttribute(String name) {</a:t>
                </a:r>
              </a:p>
              <a:p>
                <a:pPr algn="l"/>
                <a:endParaRPr lang="en-US" sz="100" b="1" u="sng" noProof="1">
                  <a:latin typeface="Courier New" pitchFamily="49" charset="0"/>
                </a:endParaRPr>
              </a:p>
              <a:p>
                <a:pPr algn="l"/>
                <a:r>
                  <a:rPr lang="en-US" sz="100" b="1" u="sng" noProof="1">
                    <a:latin typeface="Courier New" pitchFamily="49" charset="0"/>
                  </a:rPr>
                  <a:t>        return (attributes.get(name));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an &lt;code&gt;Enumeration&lt;/code&gt; of &lt;code&gt;String&lt;/code&gt; objects</a:t>
                </a:r>
              </a:p>
              <a:p>
                <a:pPr algn="l"/>
                <a:r>
                  <a:rPr lang="en-US" sz="100" b="1" u="sng" noProof="1">
                    <a:latin typeface="Courier New" pitchFamily="49" charset="0"/>
                  </a:rPr>
                  <a:t>     * containing the names of the objects bound to this session.</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Enumeration getAttributeNames() {</a:t>
                </a:r>
              </a:p>
              <a:p>
                <a:pPr algn="l"/>
                <a:endParaRPr lang="en-US" sz="100" b="1" u="sng" noProof="1">
                  <a:latin typeface="Courier New" pitchFamily="49" charset="0"/>
                </a:endParaRPr>
              </a:p>
              <a:p>
                <a:pPr algn="l"/>
                <a:r>
                  <a:rPr lang="en-US" sz="100" b="1" u="sng" noProof="1">
                    <a:latin typeface="Courier New" pitchFamily="49" charset="0"/>
                  </a:rPr>
                  <a:t>        return (attributes.keys());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object bound with the specified name in this session, or</a:t>
                </a:r>
              </a:p>
              <a:p>
                <a:pPr algn="l"/>
                <a:r>
                  <a:rPr lang="en-US" sz="100" b="1" u="sng" noProof="1">
                    <a:latin typeface="Courier New" pitchFamily="49" charset="0"/>
                  </a:rPr>
                  <a:t>     * &lt;code&gt;null&lt;/code&gt; if no object is bound with that name.</a:t>
                </a:r>
              </a:p>
              <a:p>
                <a:pPr algn="l"/>
                <a:r>
                  <a:rPr lang="en-US" sz="100" b="1" u="sng" noProof="1">
                    <a:latin typeface="Courier New" pitchFamily="49" charset="0"/>
                  </a:rPr>
                  <a:t>     *</a:t>
                </a:r>
              </a:p>
              <a:p>
                <a:pPr algn="l"/>
                <a:r>
                  <a:rPr lang="en-US" sz="100" b="1" u="sng" noProof="1">
                    <a:latin typeface="Courier New" pitchFamily="49" charset="0"/>
                  </a:rPr>
                  <a:t>     * @param name Name of the value to be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 @deprecated As of Version 2.2, this method is replaced by</a:t>
                </a:r>
              </a:p>
              <a:p>
                <a:pPr algn="l"/>
                <a:r>
                  <a:rPr lang="en-US" sz="100" b="1" u="sng" noProof="1">
                    <a:latin typeface="Courier New" pitchFamily="49" charset="0"/>
                  </a:rPr>
                  <a:t>     *  &lt;code&gt;getAttribute()&lt;/code&gt;</a:t>
                </a:r>
              </a:p>
              <a:p>
                <a:pPr algn="l"/>
                <a:r>
                  <a:rPr lang="en-US" sz="100" b="1" u="sng" noProof="1">
                    <a:latin typeface="Courier New" pitchFamily="49" charset="0"/>
                  </a:rPr>
                  <a:t>     */</a:t>
                </a:r>
              </a:p>
              <a:p>
                <a:pPr algn="l"/>
                <a:r>
                  <a:rPr lang="en-US" sz="100" b="1" u="sng" noProof="1">
                    <a:latin typeface="Courier New" pitchFamily="49" charset="0"/>
                  </a:rPr>
                  <a:t>    public Object getValue(String name) {</a:t>
                </a:r>
              </a:p>
              <a:p>
                <a:pPr algn="l"/>
                <a:endParaRPr lang="en-US" sz="100" b="1" u="sng" noProof="1">
                  <a:latin typeface="Courier New" pitchFamily="49" charset="0"/>
                </a:endParaRPr>
              </a:p>
              <a:p>
                <a:pPr algn="l"/>
                <a:r>
                  <a:rPr lang="en-US" sz="100" b="1" u="sng" noProof="1">
                    <a:latin typeface="Courier New" pitchFamily="49" charset="0"/>
                  </a:rPr>
                  <a:t>        return (getAttribute(name));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set of names of objects bound to this session.  If there</a:t>
                </a:r>
              </a:p>
              <a:p>
                <a:pPr algn="l"/>
                <a:r>
                  <a:rPr lang="en-US" sz="100" b="1" u="sng" noProof="1">
                    <a:latin typeface="Courier New" pitchFamily="49" charset="0"/>
                  </a:rPr>
                  <a:t>     * are no such objects, a zero-length array is returned.</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 @deprecated As of Version 2.2, this method is replaced by</a:t>
                </a:r>
              </a:p>
              <a:p>
                <a:pPr algn="l"/>
                <a:r>
                  <a:rPr lang="en-US" sz="100" b="1" u="sng" noProof="1">
                    <a:latin typeface="Courier New" pitchFamily="49" charset="0"/>
                  </a:rPr>
                  <a:t>     *  &lt;code&gt;getAttributeNames()&lt;/code&gt;</a:t>
                </a:r>
              </a:p>
              <a:p>
                <a:pPr algn="l"/>
                <a:r>
                  <a:rPr lang="en-US" sz="100" b="1" u="sng" noProof="1">
                    <a:latin typeface="Courier New" pitchFamily="49" charset="0"/>
                  </a:rPr>
                  <a:t>     */</a:t>
                </a:r>
              </a:p>
              <a:p>
                <a:pPr algn="l"/>
                <a:r>
                  <a:rPr lang="en-US" sz="100" b="1" u="sng" noProof="1">
                    <a:latin typeface="Courier New" pitchFamily="49" charset="0"/>
                  </a:rPr>
                  <a:t>    public String[] getValueNames() {</a:t>
                </a:r>
              </a:p>
              <a:p>
                <a:pPr algn="l"/>
                <a:endParaRPr lang="en-US" sz="100" b="1" u="sng" noProof="1">
                  <a:latin typeface="Courier New" pitchFamily="49" charset="0"/>
                </a:endParaRP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r>
                  <a:rPr lang="en-US" sz="100" b="1" u="sng" noProof="1">
                    <a:latin typeface="Courier New" pitchFamily="49" charset="0"/>
                  </a:rPr>
                  <a:t>        String names[] = new String[results.size()];</a:t>
                </a:r>
              </a:p>
              <a:p>
                <a:pPr algn="l"/>
                <a:r>
                  <a:rPr lang="en-US" sz="100" b="1" u="sng" noProof="1">
                    <a:latin typeface="Courier New" pitchFamily="49" charset="0"/>
                  </a:rPr>
                  <a:t>        for (int i = 0; i &lt; names.length; i++)</a:t>
                </a:r>
              </a:p>
              <a:p>
                <a:pPr algn="l"/>
                <a:r>
                  <a:rPr lang="en-US" sz="100" b="1" u="sng" noProof="1">
                    <a:latin typeface="Courier New" pitchFamily="49" charset="0"/>
                  </a:rPr>
                  <a:t>            names[i] = (String) results.elementAt(i);</a:t>
                </a:r>
              </a:p>
              <a:p>
                <a:pPr algn="l"/>
                <a:r>
                  <a:rPr lang="en-US" sz="100" b="1" u="sng" noProof="1">
                    <a:latin typeface="Courier New" pitchFamily="49" charset="0"/>
                  </a:rPr>
                  <a:t>        return (names);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Invalidates this session and unbinds any objects bound to it.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a:t>
                </a:r>
              </a:p>
              <a:p>
                <a:pPr algn="l"/>
                <a:r>
                  <a:rPr lang="en-US" sz="100" b="1" u="sng" noProof="1">
                    <a:latin typeface="Courier New" pitchFamily="49" charset="0"/>
                  </a:rPr>
                  <a:t>     *  an invalidated session</a:t>
                </a:r>
              </a:p>
              <a:p>
                <a:pPr algn="l"/>
                <a:r>
                  <a:rPr lang="en-US" sz="100" b="1" u="sng" noProof="1">
                    <a:latin typeface="Courier New" pitchFamily="49" charset="0"/>
                  </a:rPr>
                  <a:t>     */</a:t>
                </a:r>
              </a:p>
              <a:p>
                <a:pPr algn="l"/>
                <a:r>
                  <a:rPr lang="en-US" sz="100" b="1" u="sng" noProof="1">
                    <a:latin typeface="Courier New" pitchFamily="49" charset="0"/>
                  </a:rPr>
                  <a:t>    public void invalidate() {</a:t>
                </a:r>
              </a:p>
              <a:p>
                <a:pPr algn="l"/>
                <a:endParaRPr lang="en-US" sz="100" b="1" u="sng" noProof="1">
                  <a:latin typeface="Courier New" pitchFamily="49" charset="0"/>
                </a:endParaRPr>
              </a:p>
              <a:p>
                <a:pPr algn="l"/>
                <a:r>
                  <a:rPr lang="en-US" sz="100" b="1" u="sng" noProof="1">
                    <a:latin typeface="Courier New" pitchFamily="49" charset="0"/>
                  </a:rPr>
                  <a:t>        // Cause this session to expire</a:t>
                </a:r>
              </a:p>
              <a:p>
                <a:pPr algn="l"/>
                <a:r>
                  <a:rPr lang="en-US" sz="100" b="1" u="sng" noProof="1">
                    <a:latin typeface="Courier New" pitchFamily="49" charset="0"/>
                  </a:rPr>
                  <a:t>        expire();</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&lt;code&gt;true&lt;/code&gt; if the client does not yet know about the</a:t>
                </a:r>
              </a:p>
              <a:p>
                <a:pPr algn="l"/>
                <a:r>
                  <a:rPr lang="en-US" sz="100" b="1" u="sng" noProof="1">
                    <a:latin typeface="Courier New" pitchFamily="49" charset="0"/>
                  </a:rPr>
                  <a:t>     * session, or if the client chooses not to join the session.  For</a:t>
                </a:r>
              </a:p>
              <a:p>
                <a:pPr algn="l"/>
                <a:r>
                  <a:rPr lang="en-US" sz="100" b="1" u="sng" noProof="1">
                    <a:latin typeface="Courier New" pitchFamily="49" charset="0"/>
                  </a:rPr>
                  <a:t>     * example, if the server used only cookie-based sessions, and the client</a:t>
                </a:r>
              </a:p>
              <a:p>
                <a:pPr algn="l"/>
                <a:r>
                  <a:rPr lang="en-US" sz="100" b="1" u="sng" noProof="1">
                    <a:latin typeface="Courier New" pitchFamily="49" charset="0"/>
                  </a:rPr>
                  <a:t>     * has disabled the use of cookies, then a session would be new on each</a:t>
                </a:r>
              </a:p>
              <a:p>
                <a:pPr algn="l"/>
                <a:r>
                  <a:rPr lang="en-US" sz="100" b="1" u="sng" noProof="1">
                    <a:latin typeface="Courier New" pitchFamily="49" charset="0"/>
                  </a:rPr>
                  <a:t>     * request.</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boolean isNew() {</a:t>
                </a:r>
              </a:p>
              <a:p>
                <a:pPr algn="l"/>
                <a:endParaRPr lang="en-US" sz="100" b="1" u="sng" noProof="1">
                  <a:latin typeface="Courier New" pitchFamily="49" charset="0"/>
                </a:endParaRPr>
              </a:p>
              <a:p>
                <a:pPr algn="l"/>
                <a:r>
                  <a:rPr lang="en-US" sz="100" b="1" u="sng" noProof="1">
                    <a:latin typeface="Courier New" pitchFamily="49" charset="0"/>
                  </a:rPr>
                  <a:t>        return (this.isNew);</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p:txBody>
          </p:sp>
          <p:sp>
            <p:nvSpPr>
              <p:cNvPr id="15" name="Text Box 16"/>
              <p:cNvSpPr txBox="1">
                <a:spLocks noChangeArrowheads="1"/>
              </p:cNvSpPr>
              <p:nvPr/>
            </p:nvSpPr>
            <p:spPr bwMode="auto">
              <a:xfrm>
                <a:off x="2016" y="1056"/>
                <a:ext cx="624" cy="2328"/>
              </a:xfrm>
              <a:prstGeom prst="rect">
                <a:avLst/>
              </a:prstGeom>
              <a:noFill/>
              <a:ln w="12700">
                <a:noFill/>
                <a:miter lim="800000"/>
                <a:headEnd/>
                <a:tailEnd/>
              </a:ln>
              <a:effectLst/>
            </p:spPr>
            <p:txBody>
              <a:bodyPr>
                <a:spAutoFit/>
              </a:bodyPr>
              <a:lstStyle/>
              <a:p>
                <a:pPr algn="l"/>
                <a:r>
                  <a:rPr lang="en-US" sz="100" b="1" u="sng" noProof="1">
                    <a:latin typeface="Courier New" pitchFamily="49" charset="0"/>
                  </a:rPr>
                  <a:t>* Remove the object bound with the specified name from this session.  If</a:t>
                </a:r>
              </a:p>
              <a:p>
                <a:pPr algn="l"/>
                <a:r>
                  <a:rPr lang="en-US" sz="100" b="1" u="sng" noProof="1">
                    <a:latin typeface="Courier New" pitchFamily="49" charset="0"/>
                  </a:rPr>
                  <a:t>     * the session does not have an object bound with this name, this method</a:t>
                </a:r>
              </a:p>
              <a:p>
                <a:pPr algn="l"/>
                <a:r>
                  <a:rPr lang="en-US" sz="100" b="1" u="sng" noProof="1">
                    <a:latin typeface="Courier New" pitchFamily="49" charset="0"/>
                  </a:rPr>
                  <a:t>     * does nothing.</a:t>
                </a:r>
              </a:p>
              <a:p>
                <a:pPr algn="l"/>
                <a:r>
                  <a:rPr lang="en-US" sz="100" b="1" u="sng" noProof="1">
                    <a:latin typeface="Courier New" pitchFamily="49" charset="0"/>
                  </a:rPr>
                  <a:t>     * &lt;p&gt;</a:t>
                </a:r>
              </a:p>
              <a:p>
                <a:pPr algn="l"/>
                <a:r>
                  <a:rPr lang="en-US" sz="100" b="1" u="sng" noProof="1">
                    <a:latin typeface="Courier New" pitchFamily="49" charset="0"/>
                  </a:rPr>
                  <a:t>     * After this method executes, and if the object implements</a:t>
                </a:r>
              </a:p>
              <a:p>
                <a:pPr algn="l"/>
                <a:r>
                  <a:rPr lang="en-US" sz="100" b="1" u="sng" noProof="1">
                    <a:latin typeface="Courier New" pitchFamily="49" charset="0"/>
                  </a:rPr>
                  <a:t>     * &lt;code&gt;HttpSessionBindingListener&lt;/code&gt;, the container calls</a:t>
                </a:r>
              </a:p>
              <a:p>
                <a:pPr algn="l"/>
                <a:r>
                  <a:rPr lang="en-US" sz="100" b="1" u="sng" noProof="1">
                    <a:latin typeface="Courier New" pitchFamily="49" charset="0"/>
                  </a:rPr>
                  <a:t>     * &lt;code&gt;valueUnbound()&lt;/code&gt; on the object.</a:t>
                </a:r>
              </a:p>
              <a:p>
                <a:pPr algn="l"/>
                <a:r>
                  <a:rPr lang="en-US" sz="100" b="1" u="sng" noProof="1">
                    <a:latin typeface="Courier New" pitchFamily="49" charset="0"/>
                  </a:rPr>
                  <a:t>     *</a:t>
                </a:r>
              </a:p>
              <a:p>
                <a:pPr algn="l"/>
                <a:r>
                  <a:rPr lang="en-US" sz="100" b="1" u="sng" noProof="1">
                    <a:latin typeface="Courier New" pitchFamily="49" charset="0"/>
                  </a:rPr>
                  <a:t>     * @param name Name of the object to remove from this session.</a:t>
                </a:r>
              </a:p>
              <a:p>
                <a:pPr algn="l"/>
                <a:r>
                  <a:rPr lang="en-US" sz="100" b="1" u="sng" noProof="1">
                    <a:latin typeface="Courier New" pitchFamily="49" charset="0"/>
                  </a:rPr>
                  <a:t>     *</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void removeAttribute(String name) {</a:t>
                </a:r>
              </a:p>
              <a:p>
                <a:pPr algn="l"/>
                <a:endParaRPr lang="en-US" sz="100" b="1" u="sng" noProof="1">
                  <a:latin typeface="Courier New" pitchFamily="49" charset="0"/>
                </a:endParaRPr>
              </a:p>
              <a:p>
                <a:pPr algn="l"/>
                <a:r>
                  <a:rPr lang="en-US" sz="100" b="1" u="sng" noProof="1">
                    <a:latin typeface="Courier New" pitchFamily="49" charset="0"/>
                  </a:rPr>
                  <a:t>        synchronized (attributes) {</a:t>
                </a:r>
              </a:p>
              <a:p>
                <a:pPr algn="l"/>
                <a:r>
                  <a:rPr lang="en-US" sz="100" b="1" u="sng" noProof="1">
                    <a:latin typeface="Courier New" pitchFamily="49" charset="0"/>
                  </a:rPr>
                  <a:t>            Object object = attributes.get(name);</a:t>
                </a:r>
              </a:p>
              <a:p>
                <a:pPr algn="l"/>
                <a:r>
                  <a:rPr lang="en-US" sz="100" b="1" u="sng" noProof="1">
                    <a:latin typeface="Courier New" pitchFamily="49" charset="0"/>
                  </a:rPr>
                  <a:t>            if (object == null)</a:t>
                </a:r>
              </a:p>
              <a:p>
                <a:pPr algn="l"/>
                <a:r>
                  <a:rPr lang="en-US" sz="100" b="1" u="sng" noProof="1">
                    <a:latin typeface="Courier New" pitchFamily="49" charset="0"/>
                  </a:rPr>
                  <a:t>                return;</a:t>
                </a:r>
              </a:p>
              <a:p>
                <a:pPr algn="l"/>
                <a:r>
                  <a:rPr lang="en-US" sz="100" b="1" u="sng" noProof="1">
                    <a:latin typeface="Courier New" pitchFamily="49" charset="0"/>
                  </a:rPr>
                  <a:t>            attributes.remove(name);</a:t>
                </a:r>
              </a:p>
              <a:p>
                <a:pPr algn="l"/>
                <a:r>
                  <a:rPr lang="en-US" sz="100" b="1" u="sng" noProof="1">
                    <a:latin typeface="Courier New" pitchFamily="49" charset="0"/>
                  </a:rPr>
                  <a:t>            //      System.out.println( "Removing attribute " + name );</a:t>
                </a:r>
              </a:p>
              <a:p>
                <a:pPr algn="l"/>
                <a:r>
                  <a:rPr lang="en-US" sz="100" b="1" u="sng" noProof="1">
                    <a:latin typeface="Courier New" pitchFamily="49" charset="0"/>
                  </a:rPr>
                  <a:t>            if (object instanceof HttpSessionBindingListener) {</a:t>
                </a:r>
              </a:p>
              <a:p>
                <a:pPr algn="l"/>
                <a:r>
                  <a:rPr lang="en-US" sz="100" b="1" u="sng" noProof="1">
                    <a:latin typeface="Courier New" pitchFamily="49" charset="0"/>
                  </a:rPr>
                  <a:t>                ((HttpSessionBindingListener) object).valueUnbound</a:t>
                </a:r>
              </a:p>
              <a:p>
                <a:pPr algn="l"/>
                <a:r>
                  <a:rPr lang="en-US" sz="100" b="1" u="sng" noProof="1">
                    <a:latin typeface="Courier New" pitchFamily="49" charset="0"/>
                  </a:rPr>
                  <a:t>                    (new HttpSessionBindingEvent((HttpSession) this, name));</a:t>
                </a:r>
              </a:p>
              <a:p>
                <a:pPr algn="l"/>
                <a:r>
                  <a:rPr lang="en-US" sz="100" b="1" u="sng" noProof="1">
                    <a:latin typeface="Courier New" pitchFamily="49" charset="0"/>
                  </a:rPr>
                  <a:t>            }</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Bind an object to this session, using the specified name.  If an object</a:t>
                </a:r>
              </a:p>
              <a:p>
                <a:pPr algn="l"/>
                <a:r>
                  <a:rPr lang="en-US" sz="100" b="1" u="sng" noProof="1">
                    <a:latin typeface="Courier New" pitchFamily="49" charset="0"/>
                  </a:rPr>
                  <a:t>     * of the same name is already bound to this session, the object is</a:t>
                </a:r>
              </a:p>
              <a:p>
                <a:pPr algn="l"/>
                <a:r>
                  <a:rPr lang="en-US" sz="100" b="1" u="sng" noProof="1">
                    <a:latin typeface="Courier New" pitchFamily="49" charset="0"/>
                  </a:rPr>
                  <a:t>     * replaced.</a:t>
                </a:r>
              </a:p>
              <a:p>
                <a:pPr algn="l"/>
                <a:r>
                  <a:rPr lang="en-US" sz="100" b="1" u="sng" noProof="1">
                    <a:latin typeface="Courier New" pitchFamily="49" charset="0"/>
                  </a:rPr>
                  <a:t>     * &lt;p&gt;</a:t>
                </a:r>
              </a:p>
              <a:p>
                <a:pPr algn="l"/>
                <a:r>
                  <a:rPr lang="en-US" sz="100" b="1" u="sng" noProof="1">
                    <a:latin typeface="Courier New" pitchFamily="49" charset="0"/>
                  </a:rPr>
                  <a:t>     * After this method executes, and if the object implements</a:t>
                </a:r>
              </a:p>
              <a:p>
                <a:pPr algn="l"/>
                <a:r>
                  <a:rPr lang="en-US" sz="100" b="1" u="sng" noProof="1">
                    <a:latin typeface="Courier New" pitchFamily="49" charset="0"/>
                  </a:rPr>
                  <a:t>     * &lt;code&gt;HttpSessionBindingListener&lt;/code&gt;, the container calls</a:t>
                </a:r>
              </a:p>
              <a:p>
                <a:pPr algn="l"/>
                <a:r>
                  <a:rPr lang="en-US" sz="100" b="1" u="sng" noProof="1">
                    <a:latin typeface="Courier New" pitchFamily="49" charset="0"/>
                  </a:rPr>
                  <a:t>     * &lt;code&gt;valueBound()&lt;/code&gt; on the object.</a:t>
                </a:r>
              </a:p>
              <a:p>
                <a:pPr algn="l"/>
                <a:r>
                  <a:rPr lang="en-US" sz="100" b="1" u="sng" noProof="1">
                    <a:latin typeface="Courier New" pitchFamily="49" charset="0"/>
                  </a:rPr>
                  <a:t>     *</a:t>
                </a:r>
              </a:p>
              <a:p>
                <a:pPr algn="l"/>
                <a:r>
                  <a:rPr lang="en-US" sz="100" b="1" u="sng" noProof="1">
                    <a:latin typeface="Courier New" pitchFamily="49" charset="0"/>
                  </a:rPr>
                  <a:t>     * @param name Name to which the object is bound, cannot be null</a:t>
                </a:r>
              </a:p>
              <a:p>
                <a:pPr algn="l"/>
                <a:r>
                  <a:rPr lang="en-US" sz="100" b="1" u="sng" noProof="1">
                    <a:latin typeface="Courier New" pitchFamily="49" charset="0"/>
                  </a:rPr>
                  <a:t>     * @param value Object to be bound, cannot be null</a:t>
                </a:r>
              </a:p>
              <a:p>
                <a:pPr algn="l"/>
                <a:r>
                  <a:rPr lang="en-US" sz="100" b="1" u="sng" noProof="1">
                    <a:latin typeface="Courier New" pitchFamily="49" charset="0"/>
                  </a:rPr>
                  <a:t>     *</a:t>
                </a:r>
              </a:p>
              <a:p>
                <a:pPr algn="l"/>
                <a:r>
                  <a:rPr lang="en-US" sz="100" b="1" u="sng" noProof="1">
                    <a:latin typeface="Courier New" pitchFamily="49" charset="0"/>
                  </a:rPr>
                  <a:t>     * @exception IllegalArgumentException if an attempt is made to add a</a:t>
                </a:r>
              </a:p>
              <a:p>
                <a:pPr algn="l"/>
                <a:r>
                  <a:rPr lang="en-US" sz="100" b="1" u="sng" noProof="1">
                    <a:latin typeface="Courier New" pitchFamily="49" charset="0"/>
                  </a:rPr>
                  <a:t>     *  non-serializable object in an environment marked distributable.</a:t>
                </a:r>
              </a:p>
              <a:p>
                <a:pPr algn="l"/>
                <a:r>
                  <a:rPr lang="en-US" sz="100" b="1" u="sng" noProof="1">
                    <a:latin typeface="Courier New" pitchFamily="49" charset="0"/>
                  </a:rPr>
                  <a:t>     * @exception IllegalStateException if this method is called on an</a:t>
                </a:r>
              </a:p>
              <a:p>
                <a:pPr algn="l"/>
                <a:r>
                  <a:rPr lang="en-US" sz="100" b="1" u="sng" noProof="1">
                    <a:latin typeface="Courier New" pitchFamily="49" charset="0"/>
                  </a:rPr>
                  <a:t>     *  invalidated session</a:t>
                </a:r>
              </a:p>
              <a:p>
                <a:pPr algn="l"/>
                <a:r>
                  <a:rPr lang="en-US" sz="100" b="1" u="sng" noProof="1">
                    <a:latin typeface="Courier New" pitchFamily="49" charset="0"/>
                  </a:rPr>
                  <a:t>     */</a:t>
                </a:r>
              </a:p>
              <a:p>
                <a:pPr algn="l"/>
                <a:r>
                  <a:rPr lang="en-US" sz="100" b="1" u="sng" noProof="1">
                    <a:latin typeface="Courier New" pitchFamily="49" charset="0"/>
                  </a:rPr>
                  <a:t>    public void setAttribute(String name, Object value) {</a:t>
                </a:r>
              </a:p>
              <a:p>
                <a:pPr algn="l"/>
                <a:endParaRPr lang="en-US" sz="100" b="1" u="sng" noProof="1">
                  <a:latin typeface="Courier New" pitchFamily="49" charset="0"/>
                </a:endParaRPr>
              </a:p>
              <a:p>
                <a:pPr algn="l"/>
                <a:r>
                  <a:rPr lang="en-US" sz="100" b="1" u="sng" noProof="1">
                    <a:latin typeface="Courier New" pitchFamily="49" charset="0"/>
                  </a:rPr>
                  <a:t>        if ((manager != null) &amp;&amp; manager.getDistributable() &amp;&amp;</a:t>
                </a:r>
              </a:p>
              <a:p>
                <a:pPr algn="l"/>
                <a:r>
                  <a:rPr lang="en-US" sz="100" b="1" u="sng" noProof="1">
                    <a:latin typeface="Courier New" pitchFamily="49" charset="0"/>
                  </a:rPr>
                  <a:t>          !(value instanceof Serializable))</a:t>
                </a:r>
              </a:p>
              <a:p>
                <a:pPr algn="l"/>
                <a:r>
                  <a:rPr lang="en-US" sz="100" b="1" u="sng" noProof="1">
                    <a:latin typeface="Courier New" pitchFamily="49" charset="0"/>
                  </a:rPr>
                  <a:t>            throw new IllegalArgumentException</a:t>
                </a:r>
              </a:p>
              <a:p>
                <a:pPr algn="l"/>
                <a:r>
                  <a:rPr lang="en-US" sz="100" b="1" u="sng" noProof="1">
                    <a:latin typeface="Courier New" pitchFamily="49" charset="0"/>
                  </a:rPr>
                  <a:t>                (sm.getString("standardSession.setAttribute.iae"));</a:t>
                </a:r>
              </a:p>
              <a:p>
                <a:pPr algn="l"/>
                <a:endParaRPr lang="en-US" sz="100" b="1" u="sng" noProof="1">
                  <a:latin typeface="Courier New" pitchFamily="49" charset="0"/>
                </a:endParaRPr>
              </a:p>
              <a:p>
                <a:pPr algn="l"/>
                <a:r>
                  <a:rPr lang="en-US" sz="100" b="1" u="sng" noProof="1">
                    <a:latin typeface="Courier New" pitchFamily="49" charset="0"/>
                  </a:rPr>
                  <a:t>        synchronized (attributes) {</a:t>
                </a:r>
              </a:p>
              <a:p>
                <a:pPr algn="l"/>
                <a:r>
                  <a:rPr lang="en-US" sz="100" b="1" u="sng" noProof="1">
                    <a:latin typeface="Courier New" pitchFamily="49" charset="0"/>
                  </a:rPr>
                  <a:t>            removeAttribute(name);</a:t>
                </a:r>
              </a:p>
              <a:p>
                <a:pPr algn="l"/>
                <a:r>
                  <a:rPr lang="en-US" sz="100" b="1" u="sng" noProof="1">
                    <a:latin typeface="Courier New" pitchFamily="49" charset="0"/>
                  </a:rPr>
                  <a:t>            attributes.put(name, value);</a:t>
                </a:r>
              </a:p>
              <a:p>
                <a:pPr algn="l"/>
                <a:r>
                  <a:rPr lang="en-US" sz="100" b="1" u="sng" noProof="1">
                    <a:latin typeface="Courier New" pitchFamily="49" charset="0"/>
                  </a:rPr>
                  <a:t>            if (value instanceof HttpSessionBindingListener)</a:t>
                </a:r>
              </a:p>
              <a:p>
                <a:pPr algn="l"/>
                <a:r>
                  <a:rPr lang="en-US" sz="100" b="1" u="sng" noProof="1">
                    <a:latin typeface="Courier New" pitchFamily="49" charset="0"/>
                  </a:rPr>
                  <a:t>                ((HttpSessionBindingListener) value).valueBound</a:t>
                </a:r>
              </a:p>
              <a:p>
                <a:pPr algn="l"/>
                <a:r>
                  <a:rPr lang="en-US" sz="100" b="1" u="sng" noProof="1">
                    <a:latin typeface="Courier New" pitchFamily="49" charset="0"/>
                  </a:rPr>
                  <a:t>                    (new HttpSessionBindingEvent((HttpSession) this, name));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 HttpSession Private Methods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Read a serialized version of this session object from the specified</a:t>
                </a:r>
              </a:p>
              <a:p>
                <a:pPr algn="l"/>
                <a:r>
                  <a:rPr lang="en-US" sz="100" b="1" u="sng" noProof="1">
                    <a:latin typeface="Courier New" pitchFamily="49" charset="0"/>
                  </a:rPr>
                  <a:t>     * object input stream.</a:t>
                </a:r>
              </a:p>
              <a:p>
                <a:pPr algn="l"/>
                <a:r>
                  <a:rPr lang="en-US" sz="100" b="1" u="sng" noProof="1">
                    <a:latin typeface="Courier New" pitchFamily="49" charset="0"/>
                  </a:rPr>
                  <a:t>     * &lt;p&gt;</a:t>
                </a:r>
              </a:p>
              <a:p>
                <a:pPr algn="l"/>
                <a:r>
                  <a:rPr lang="en-US" sz="100" b="1" u="sng" noProof="1">
                    <a:latin typeface="Courier New" pitchFamily="49" charset="0"/>
                  </a:rPr>
                  <a:t>     * &lt;b&gt;IMPLEMENTATION NOTE&lt;/b&gt;:  The reference to the owning Manager</a:t>
                </a:r>
              </a:p>
              <a:p>
                <a:pPr algn="l"/>
                <a:r>
                  <a:rPr lang="en-US" sz="100" b="1" u="sng" noProof="1">
                    <a:latin typeface="Courier New" pitchFamily="49" charset="0"/>
                  </a:rPr>
                  <a:t>     * is not restored by this method, and must be set explicitly.</a:t>
                </a:r>
              </a:p>
              <a:p>
                <a:pPr algn="l"/>
                <a:r>
                  <a:rPr lang="en-US" sz="100" b="1" u="sng" noProof="1">
                    <a:latin typeface="Courier New" pitchFamily="49" charset="0"/>
                  </a:rPr>
                  <a:t>     *</a:t>
                </a:r>
              </a:p>
              <a:p>
                <a:pPr algn="l"/>
                <a:r>
                  <a:rPr lang="en-US" sz="100" b="1" u="sng" noProof="1">
                    <a:latin typeface="Courier New" pitchFamily="49" charset="0"/>
                  </a:rPr>
                  <a:t>     * @param stream The input stream to read from</a:t>
                </a:r>
              </a:p>
              <a:p>
                <a:pPr algn="l"/>
                <a:r>
                  <a:rPr lang="en-US" sz="100" b="1" u="sng" noProof="1">
                    <a:latin typeface="Courier New" pitchFamily="49" charset="0"/>
                  </a:rPr>
                  <a:t>     *</a:t>
                </a:r>
              </a:p>
              <a:p>
                <a:pPr algn="l"/>
                <a:r>
                  <a:rPr lang="en-US" sz="100" b="1" u="sng" noProof="1">
                    <a:latin typeface="Courier New" pitchFamily="49" charset="0"/>
                  </a:rPr>
                  <a:t>     * @exception ClassNotFoundException if an unknown class is specified</a:t>
                </a:r>
              </a:p>
              <a:p>
                <a:pPr algn="l"/>
                <a:r>
                  <a:rPr lang="en-US" sz="100" b="1" u="sng" noProof="1">
                    <a:latin typeface="Courier New" pitchFamily="49" charset="0"/>
                  </a:rPr>
                  <a:t>     * @exception IOException if an input/output error occurs</a:t>
                </a:r>
              </a:p>
              <a:p>
                <a:pPr algn="l"/>
                <a:r>
                  <a:rPr lang="en-US" sz="100" b="1" u="sng" noProof="1">
                    <a:latin typeface="Courier New" pitchFamily="49" charset="0"/>
                  </a:rPr>
                  <a:t>     */</a:t>
                </a:r>
              </a:p>
              <a:p>
                <a:pPr algn="l"/>
                <a:r>
                  <a:rPr lang="en-US" sz="100" b="1" u="sng" noProof="1">
                    <a:latin typeface="Courier New" pitchFamily="49" charset="0"/>
                  </a:rPr>
                  <a:t>    private void readObject(ObjectInputStream stream)</a:t>
                </a:r>
              </a:p>
              <a:p>
                <a:pPr algn="l"/>
                <a:r>
                  <a:rPr lang="en-US" sz="100" b="1" u="sng" noProof="1">
                    <a:latin typeface="Courier New" pitchFamily="49" charset="0"/>
                  </a:rPr>
                  <a:t>        throws ClassNotFoundException, IOException {</a:t>
                </a:r>
              </a:p>
              <a:p>
                <a:pPr algn="l"/>
                <a:endParaRPr lang="en-US" sz="100" b="1" u="sng" noProof="1">
                  <a:latin typeface="Courier New" pitchFamily="49" charset="0"/>
                </a:endParaRPr>
              </a:p>
              <a:p>
                <a:pPr algn="l"/>
                <a:r>
                  <a:rPr lang="en-US" sz="100" b="1" u="sng" noProof="1">
                    <a:latin typeface="Courier New" pitchFamily="49" charset="0"/>
                  </a:rPr>
                  <a:t>        // Deserialize the scalar instance variables (except Manager)</a:t>
                </a:r>
              </a:p>
              <a:p>
                <a:pPr algn="l"/>
                <a:r>
                  <a:rPr lang="en-US" sz="100" b="1" u="sng" noProof="1">
                    <a:latin typeface="Courier New" pitchFamily="49" charset="0"/>
                  </a:rPr>
                  <a:t>        creationTime = ((Long) stream.readObject()).</a:t>
                </a:r>
              </a:p>
              <a:p>
                <a:pPr algn="l"/>
                <a:r>
                  <a:rPr lang="en-US" sz="100" b="1" u="sng" noProof="1">
                    <a:latin typeface="Courier New" pitchFamily="49" charset="0"/>
                  </a:rPr>
                  <a:t>        isValid = ((Boolean) stream.readObject()).booleanValue();</a:t>
                </a:r>
              </a:p>
              <a:p>
                <a:pPr algn="l"/>
                <a:endParaRPr lang="en-US" sz="100" b="1" u="sng" noProof="1">
                  <a:latin typeface="Courier New" pitchFamily="49" charset="0"/>
                </a:endParaRPr>
              </a:p>
              <a:p>
                <a:pPr algn="l"/>
                <a:r>
                  <a:rPr lang="en-US" sz="100" b="1" u="sng" noProof="1">
                    <a:latin typeface="Courier New" pitchFamily="49" charset="0"/>
                  </a:rPr>
                  <a:t>        // Deserialize the attribute count and attribute values</a:t>
                </a:r>
              </a:p>
              <a:p>
                <a:pPr algn="l"/>
                <a:r>
                  <a:rPr lang="en-US" sz="100" b="1" u="sng" noProof="1">
                    <a:latin typeface="Courier New" pitchFamily="49" charset="0"/>
                  </a:rPr>
                  <a:t>        int n = ((Integer) stream.readObject()).intValue();</a:t>
                </a:r>
              </a:p>
              <a:p>
                <a:pPr algn="l"/>
                <a:r>
                  <a:rPr lang="en-US" sz="100" b="1" u="sng" noProof="1">
                    <a:latin typeface="Courier New" pitchFamily="49" charset="0"/>
                  </a:rPr>
                  <a:t>        for (int i = 0; i &lt; n; i++) {</a:t>
                </a:r>
              </a:p>
              <a:p>
                <a:pPr algn="l"/>
                <a:r>
                  <a:rPr lang="en-US" sz="100" b="1" u="sng" noProof="1">
                    <a:latin typeface="Courier New" pitchFamily="49" charset="0"/>
                  </a:rPr>
                  <a:t>            String name = (String) stream.readObject();</a:t>
                </a:r>
              </a:p>
              <a:p>
                <a:pPr algn="l"/>
                <a:r>
                  <a:rPr lang="en-US" sz="100" b="1" u="sng" noProof="1">
                    <a:latin typeface="Courier New" pitchFamily="49" charset="0"/>
                  </a:rPr>
                  <a:t>            Object value = (Object) stream.readObject();</a:t>
                </a:r>
              </a:p>
              <a:p>
                <a:pPr algn="l"/>
                <a:r>
                  <a:rPr lang="en-US" sz="100" b="1" u="sng" noProof="1">
                    <a:latin typeface="Courier New" pitchFamily="49" charset="0"/>
                  </a:rPr>
                  <a:t>            attributes.put(name, value);</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Write a serialized version of this session object to the specified</a:t>
                </a:r>
              </a:p>
              <a:p>
                <a:pPr algn="l"/>
                <a:r>
                  <a:rPr lang="en-US" sz="100" b="1" u="sng" noProof="1">
                    <a:latin typeface="Courier New" pitchFamily="49" charset="0"/>
                  </a:rPr>
                  <a:t>     * object output stream.</a:t>
                </a:r>
              </a:p>
              <a:p>
                <a:pPr algn="l"/>
                <a:r>
                  <a:rPr lang="en-US" sz="100" b="1" u="sng" noProof="1">
                    <a:latin typeface="Courier New" pitchFamily="49" charset="0"/>
                  </a:rPr>
                  <a:t>     * &lt;p&gt;</a:t>
                </a:r>
              </a:p>
              <a:p>
                <a:pPr algn="l"/>
                <a:r>
                  <a:rPr lang="en-US" sz="100" b="1" u="sng" noProof="1">
                    <a:latin typeface="Courier New" pitchFamily="49" charset="0"/>
                  </a:rPr>
                  <a:t>     * &lt;b&gt;IMPLEMENTATION NOTE&lt;/b&gt;:  The owning Manager will not be stored</a:t>
                </a:r>
              </a:p>
              <a:p>
                <a:pPr algn="l"/>
                <a:r>
                  <a:rPr lang="en-US" sz="100" b="1" u="sng" noProof="1">
                    <a:latin typeface="Courier New" pitchFamily="49" charset="0"/>
                  </a:rPr>
                  <a:t>     * in the serialized representation of this Session.  After calling</a:t>
                </a:r>
              </a:p>
              <a:p>
                <a:pPr algn="l"/>
                <a:r>
                  <a:rPr lang="en-US" sz="100" b="1" u="sng" noProof="1">
                    <a:latin typeface="Courier New" pitchFamily="49" charset="0"/>
                  </a:rPr>
                  <a:t>     * &lt;code&gt;readObject()&lt;/code&gt;, you must set the associated Manager</a:t>
                </a:r>
              </a:p>
              <a:p>
                <a:pPr algn="l"/>
                <a:r>
                  <a:rPr lang="en-US" sz="100" b="1" u="sng" noProof="1">
                    <a:latin typeface="Courier New" pitchFamily="49" charset="0"/>
                  </a:rPr>
                  <a:t>     * explicitly.</a:t>
                </a:r>
              </a:p>
              <a:p>
                <a:pPr algn="l"/>
                <a:r>
                  <a:rPr lang="en-US" sz="100" b="1" u="sng" noProof="1">
                    <a:latin typeface="Courier New" pitchFamily="49" charset="0"/>
                  </a:rPr>
                  <a:t>     * &lt;p&gt;</a:t>
                </a:r>
              </a:p>
              <a:p>
                <a:pPr algn="l"/>
                <a:r>
                  <a:rPr lang="en-US" sz="100" b="1" u="sng" noProof="1">
                    <a:latin typeface="Courier New" pitchFamily="49" charset="0"/>
                  </a:rPr>
                  <a:t>     * &lt;b&gt;IMPLEMENTATION NOTE&lt;/b&gt;:  Any attribute that is not Serializable</a:t>
                </a:r>
              </a:p>
              <a:p>
                <a:pPr algn="l"/>
                <a:r>
                  <a:rPr lang="en-US" sz="100" b="1" u="sng" noProof="1">
                    <a:latin typeface="Courier New" pitchFamily="49" charset="0"/>
                  </a:rPr>
                  <a:t>     * will be silently ignored.  If you do not want any such attributes,</a:t>
                </a:r>
              </a:p>
              <a:p>
                <a:pPr algn="l"/>
                <a:r>
                  <a:rPr lang="en-US" sz="100" b="1" u="sng" noProof="1">
                    <a:latin typeface="Courier New" pitchFamily="49" charset="0"/>
                  </a:rPr>
                  <a:t>     * be sure the &lt;code&gt;distributable&lt;/code&gt; property of our associated</a:t>
                </a:r>
              </a:p>
              <a:p>
                <a:pPr algn="l"/>
                <a:r>
                  <a:rPr lang="en-US" sz="100" b="1" u="sng" noProof="1">
                    <a:latin typeface="Courier New" pitchFamily="49" charset="0"/>
                  </a:rPr>
                  <a:t>     * Manager is set to &lt;code&gt;true&lt;/code&gt;.</a:t>
                </a:r>
              </a:p>
              <a:p>
                <a:pPr algn="l"/>
                <a:r>
                  <a:rPr lang="en-US" sz="100" b="1" u="sng" noProof="1">
                    <a:latin typeface="Courier New" pitchFamily="49" charset="0"/>
                  </a:rPr>
                  <a:t>     *</a:t>
                </a:r>
              </a:p>
              <a:p>
                <a:pPr algn="l"/>
                <a:r>
                  <a:rPr lang="en-US" sz="100" b="1" u="sng" noProof="1">
                    <a:latin typeface="Courier New" pitchFamily="49" charset="0"/>
                  </a:rPr>
                  <a:t>     * @param stream The output stream to write to</a:t>
                </a:r>
              </a:p>
              <a:p>
                <a:pPr algn="l"/>
                <a:r>
                  <a:rPr lang="en-US" sz="100" b="1" u="sng" noProof="1">
                    <a:latin typeface="Courier New" pitchFamily="49" charset="0"/>
                  </a:rPr>
                  <a:t>     *</a:t>
                </a:r>
              </a:p>
              <a:p>
                <a:pPr algn="l"/>
                <a:r>
                  <a:rPr lang="en-US" sz="100" b="1" u="sng" noProof="1">
                    <a:latin typeface="Courier New" pitchFamily="49" charset="0"/>
                  </a:rPr>
                  <a:t>     * @exception IOException if an input/output error occurs</a:t>
                </a:r>
              </a:p>
              <a:p>
                <a:pPr algn="l"/>
                <a:r>
                  <a:rPr lang="en-US" sz="100" b="1" u="sng" noProof="1">
                    <a:latin typeface="Courier New" pitchFamily="49" charset="0"/>
                  </a:rPr>
                  <a:t>     */</a:t>
                </a:r>
              </a:p>
              <a:p>
                <a:pPr algn="l"/>
                <a:r>
                  <a:rPr lang="en-US" sz="100" b="1" u="sng" noProof="1">
                    <a:latin typeface="Courier New" pitchFamily="49" charset="0"/>
                  </a:rPr>
                  <a:t>    private void writeObject(ObjectOutputStream stream) throws IOException {</a:t>
                </a:r>
              </a:p>
              <a:p>
                <a:pPr algn="l"/>
                <a:endParaRPr lang="en-US" sz="100" b="1" u="sng" noProof="1">
                  <a:latin typeface="Courier New" pitchFamily="49" charset="0"/>
                </a:endParaRPr>
              </a:p>
              <a:p>
                <a:pPr algn="l"/>
                <a:r>
                  <a:rPr lang="en-US" sz="100" b="1" u="sng" noProof="1">
                    <a:latin typeface="Courier New" pitchFamily="49" charset="0"/>
                  </a:rPr>
                  <a:t>        // Write the scalar instance variables (except Manager)</a:t>
                </a:r>
              </a:p>
              <a:p>
                <a:pPr algn="l"/>
                <a:r>
                  <a:rPr lang="en-US" sz="100" b="1" u="sng" noProof="1">
                    <a:latin typeface="Courier New" pitchFamily="49" charset="0"/>
                  </a:rPr>
                  <a:t>        stream.writeObject(new Long(creationTime));</a:t>
                </a:r>
              </a:p>
              <a:p>
                <a:pPr algn="l"/>
                <a:r>
                  <a:rPr lang="en-US" sz="100" b="1" u="sng" noProof="1">
                    <a:latin typeface="Courier New" pitchFamily="49" charset="0"/>
                  </a:rPr>
                  <a:t>        stream.writeObject(id);</a:t>
                </a:r>
              </a:p>
              <a:p>
                <a:pPr algn="l"/>
                <a:r>
                  <a:rPr lang="en-US" sz="100" b="1" u="sng" noProof="1">
                    <a:latin typeface="Courier New" pitchFamily="49" charset="0"/>
                  </a:rPr>
                  <a:t>        stream.writeObject(new Long(lastAccessedTime));</a:t>
                </a:r>
              </a:p>
              <a:p>
                <a:pPr algn="l"/>
                <a:r>
                  <a:rPr lang="en-US" sz="100" b="1" u="sng" noProof="1">
                    <a:latin typeface="Courier New" pitchFamily="49" charset="0"/>
                  </a:rPr>
                  <a:t>        stream.writeObject(new Integer(maxInactiveInterval));</a:t>
                </a:r>
              </a:p>
              <a:p>
                <a:pPr algn="l"/>
                <a:r>
                  <a:rPr lang="en-US" sz="100" b="1" u="sng" noProof="1">
                    <a:latin typeface="Courier New" pitchFamily="49" charset="0"/>
                  </a:rPr>
                  <a:t>        stream.writeObject(new Boolean(isNew));</a:t>
                </a:r>
              </a:p>
              <a:p>
                <a:pPr algn="l"/>
                <a:r>
                  <a:rPr lang="en-US" sz="100" b="1" u="sng" noProof="1">
                    <a:latin typeface="Courier New" pitchFamily="49" charset="0"/>
                  </a:rPr>
                  <a:t>        stream.writeObject(new Boolean(isValid));</a:t>
                </a:r>
              </a:p>
              <a:p>
                <a:pPr algn="l"/>
                <a:endParaRPr lang="en-US" sz="100" b="1" u="sng" noProof="1">
                  <a:latin typeface="Courier New" pitchFamily="49" charset="0"/>
                </a:endParaRPr>
              </a:p>
              <a:p>
                <a:pPr algn="l"/>
                <a:r>
                  <a:rPr lang="en-US" sz="100" b="1" u="sng" noProof="1">
                    <a:latin typeface="Courier New" pitchFamily="49" charset="0"/>
                  </a:rPr>
                  <a:t>        // Accumulate the names of serializable attributes</a:t>
                </a:r>
              </a:p>
              <a:p>
                <a:pPr algn="l"/>
                <a:r>
                  <a:rPr lang="en-US" sz="100" b="1" u="sng" noProof="1">
                    <a:latin typeface="Courier New" pitchFamily="49" charset="0"/>
                  </a:rPr>
                  <a:t>        Vector results = new Vector();</a:t>
                </a:r>
              </a:p>
              <a:p>
                <a:pPr algn="l"/>
                <a:r>
                  <a:rPr lang="en-US" sz="100" b="1" u="sng" noProof="1">
                    <a:latin typeface="Courier New" pitchFamily="49" charset="0"/>
                  </a:rPr>
                  <a:t>        Enumeration attrs = getAttributeNames();</a:t>
                </a:r>
              </a:p>
              <a:p>
                <a:pPr algn="l"/>
                <a:r>
                  <a:rPr lang="en-US" sz="100" b="1" u="sng" noProof="1">
                    <a:latin typeface="Courier New" pitchFamily="49" charset="0"/>
                  </a:rPr>
                  <a:t>        while (attrs.hasMoreElements()) {</a:t>
                </a:r>
              </a:p>
              <a:p>
                <a:pPr algn="l"/>
                <a:r>
                  <a:rPr lang="en-US" sz="100" b="1" u="sng" noProof="1">
                    <a:latin typeface="Courier New" pitchFamily="49" charset="0"/>
                  </a:rPr>
                  <a:t>            String attr = (String) attrs.nextElement();</a:t>
                </a:r>
              </a:p>
              <a:p>
                <a:pPr algn="l"/>
                <a:r>
                  <a:rPr lang="en-US" sz="100" b="1" u="sng" noProof="1">
                    <a:latin typeface="Courier New" pitchFamily="49" charset="0"/>
                  </a:rPr>
                  <a:t>            Object value = attributes.get(attr);</a:t>
                </a:r>
              </a:p>
              <a:p>
                <a:pPr algn="l"/>
                <a:r>
                  <a:rPr lang="en-US" sz="100" b="1" u="sng" noProof="1">
                    <a:latin typeface="Courier New" pitchFamily="49" charset="0"/>
                  </a:rPr>
                  <a:t>            if (value instanceof Serializable)</a:t>
                </a:r>
              </a:p>
              <a:p>
                <a:pPr algn="l"/>
                <a:r>
                  <a:rPr lang="en-US" sz="100" b="1" u="sng" noProof="1">
                    <a:latin typeface="Courier New" pitchFamily="49" charset="0"/>
                  </a:rPr>
                  <a:t>                results.addElement(attr);</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        // Serialize the attribute count and the  attribute values</a:t>
                </a:r>
              </a:p>
              <a:p>
                <a:pPr algn="l"/>
                <a:r>
                  <a:rPr lang="en-US" sz="100" b="1" u="sng" noProof="1">
                    <a:latin typeface="Courier New" pitchFamily="49" charset="0"/>
                  </a:rPr>
                  <a:t>        stream.writeObject(new Integer(results.size()));</a:t>
                </a:r>
              </a:p>
              <a:p>
                <a:pPr algn="l"/>
                <a:r>
                  <a:rPr lang="en-US" sz="100" b="1" u="sng" noProof="1">
                    <a:latin typeface="Courier New" pitchFamily="49" charset="0"/>
                  </a:rPr>
                  <a:t>        Enumeration names = results.elements();</a:t>
                </a:r>
              </a:p>
              <a:p>
                <a:pPr algn="l"/>
                <a:r>
                  <a:rPr lang="en-US" sz="100" b="1" u="sng" noProof="1">
                    <a:latin typeface="Courier New" pitchFamily="49" charset="0"/>
                  </a:rPr>
                  <a:t>        while (names.hasMoreElements()) {</a:t>
                </a:r>
              </a:p>
              <a:p>
                <a:pPr algn="l"/>
                <a:r>
                  <a:rPr lang="en-US" sz="100" b="1" u="sng" noProof="1">
                    <a:latin typeface="Courier New" pitchFamily="49" charset="0"/>
                  </a:rPr>
                  <a:t>            String name = (String) names.nextElement();</a:t>
                </a:r>
              </a:p>
              <a:p>
                <a:pPr algn="l"/>
                <a:r>
                  <a:rPr lang="en-US" sz="100" b="1" u="sng" noProof="1">
                    <a:latin typeface="Courier New" pitchFamily="49" charset="0"/>
                  </a:rPr>
                  <a:t>            stream.writeObject(name);</a:t>
                </a:r>
              </a:p>
              <a:p>
                <a:pPr algn="l"/>
                <a:r>
                  <a:rPr lang="en-US" sz="100" b="1" u="sng" noProof="1">
                    <a:latin typeface="Courier New" pitchFamily="49" charset="0"/>
                  </a:rPr>
                  <a:t>            stream.writeObject(attributes.get(name));</a:t>
                </a: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crosscut invalidate(StandardSession s): s &amp; (int getMaxInactiveInterval() | </a:t>
                </a:r>
              </a:p>
              <a:p>
                <a:pPr algn="l"/>
                <a:r>
                  <a:rPr lang="en-US" sz="100" b="1" u="sng" noProof="1">
                    <a:latin typeface="Courier New" pitchFamily="49" charset="0"/>
                  </a:rPr>
                  <a:t>                                                 long getCreationTime() |</a:t>
                </a:r>
              </a:p>
              <a:p>
                <a:pPr algn="l"/>
                <a:r>
                  <a:rPr lang="en-US" sz="100" b="1" u="sng" noProof="1">
                    <a:latin typeface="Courier New" pitchFamily="49" charset="0"/>
                  </a:rPr>
                  <a:t>                                                 Object getAttribute(String) | </a:t>
                </a:r>
              </a:p>
              <a:p>
                <a:pPr algn="l"/>
                <a:r>
                  <a:rPr lang="en-US" sz="100" b="1" u="sng" noProof="1">
                    <a:latin typeface="Courier New" pitchFamily="49" charset="0"/>
                  </a:rPr>
                  <a:t>                                                 Enumeration getAttributeNames() |</a:t>
                </a:r>
              </a:p>
              <a:p>
                <a:pPr algn="l"/>
                <a:r>
                  <a:rPr lang="en-US" sz="100" b="1" u="sng" noProof="1">
                    <a:latin typeface="Courier New" pitchFamily="49" charset="0"/>
                  </a:rPr>
                  <a:t>                                                 String[] getValueNames() |</a:t>
                </a:r>
              </a:p>
              <a:p>
                <a:pPr algn="l"/>
                <a:r>
                  <a:rPr lang="en-US" sz="100" b="1" u="sng" noProof="1">
                    <a:latin typeface="Courier New" pitchFamily="49" charset="0"/>
                  </a:rPr>
                  <a:t>                                                 void invalidate() |</a:t>
                </a:r>
              </a:p>
              <a:p>
                <a:pPr algn="l"/>
                <a:r>
                  <a:rPr lang="en-US" sz="100" b="1" u="sng" noProof="1">
                    <a:latin typeface="Courier New" pitchFamily="49" charset="0"/>
                  </a:rPr>
                  <a:t>                                                 boolean isNew() |</a:t>
                </a:r>
              </a:p>
              <a:p>
                <a:pPr algn="l"/>
                <a:r>
                  <a:rPr lang="en-US" sz="100" b="1" u="sng" noProof="1">
                    <a:latin typeface="Courier New" pitchFamily="49" charset="0"/>
                  </a:rPr>
                  <a:t>                                                 void removeAttribute(String) |</a:t>
                </a:r>
              </a:p>
              <a:p>
                <a:pPr algn="l"/>
                <a:r>
                  <a:rPr lang="en-US" sz="100" b="1" u="sng" noProof="1">
                    <a:latin typeface="Courier New" pitchFamily="49" charset="0"/>
                  </a:rPr>
                  <a:t>                                                 void setAttribute(String, Object));</a:t>
                </a:r>
              </a:p>
              <a:p>
                <a:pPr algn="l"/>
                <a:r>
                  <a:rPr lang="en-US" sz="100" b="1" u="sng" noProof="1">
                    <a:latin typeface="Courier New" pitchFamily="49" charset="0"/>
                  </a:rPr>
                  <a:t>    </a:t>
                </a:r>
              </a:p>
              <a:p>
                <a:pPr algn="l"/>
                <a:r>
                  <a:rPr lang="en-US" sz="100" b="1" u="sng" noProof="1">
                    <a:latin typeface="Courier New" pitchFamily="49" charset="0"/>
                  </a:rPr>
                  <a:t>    static advice(StandardSession s): invalidate(s) {</a:t>
                </a:r>
              </a:p>
              <a:p>
                <a:pPr algn="l"/>
                <a:r>
                  <a:rPr lang="en-US" sz="100" b="1" u="sng" noProof="1">
                    <a:latin typeface="Courier New" pitchFamily="49" charset="0"/>
                  </a:rPr>
                  <a:t>        before {</a:t>
                </a:r>
              </a:p>
              <a:p>
                <a:pPr algn="l"/>
                <a:r>
                  <a:rPr lang="en-US" sz="100" b="1" u="sng" noProof="1">
                    <a:latin typeface="Courier New" pitchFamily="49" charset="0"/>
                  </a:rPr>
                  <a:t>            if (!s.isValid())</a:t>
                </a:r>
              </a:p>
              <a:p>
                <a:pPr algn="l"/>
                <a:r>
                  <a:rPr lang="en-US" sz="100" b="1" u="sng" noProof="1">
                    <a:latin typeface="Courier New" pitchFamily="49" charset="0"/>
                  </a:rPr>
                  <a:t>                throw new IllegalStateException</a:t>
                </a:r>
              </a:p>
              <a:p>
                <a:pPr algn="l"/>
                <a:r>
                  <a:rPr lang="en-US" sz="100" b="1" u="sng" noProof="1">
                    <a:latin typeface="Courier New" pitchFamily="49" charset="0"/>
                  </a:rPr>
                  <a:t>                    (s.sm.getString("standardSession." </a:t>
                </a:r>
              </a:p>
              <a:p>
                <a:pPr algn="l"/>
                <a:r>
                  <a:rPr lang="en-US" sz="100" b="1" u="sng" noProof="1">
                    <a:latin typeface="Courier New" pitchFamily="49" charset="0"/>
                  </a:rPr>
                  <a:t>                                    + thisJoinPoint.methodName</a:t>
                </a:r>
              </a:p>
              <a:p>
                <a:pPr algn="l"/>
                <a:r>
                  <a:rPr lang="en-US" sz="100" b="1" u="sng" noProof="1">
                    <a:latin typeface="Courier New" pitchFamily="49" charset="0"/>
                  </a:rPr>
                  <a:t>                                    + ".ise"));</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 Private Class</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a:t>
                </a:r>
              </a:p>
              <a:p>
                <a:pPr algn="l"/>
                <a:r>
                  <a:rPr lang="en-US" sz="100" b="1" u="sng" noProof="1">
                    <a:latin typeface="Courier New" pitchFamily="49" charset="0"/>
                  </a:rPr>
                  <a:t> * This class is a dummy implementation of the &lt;code&gt;HttpSessionContext&lt;/code&gt;</a:t>
                </a:r>
              </a:p>
              <a:p>
                <a:pPr algn="l"/>
                <a:r>
                  <a:rPr lang="en-US" sz="100" b="1" u="sng" noProof="1">
                    <a:latin typeface="Courier New" pitchFamily="49" charset="0"/>
                  </a:rPr>
                  <a:t> * interface, to conform to the requirement that such an object be returned</a:t>
                </a:r>
              </a:p>
              <a:p>
                <a:pPr algn="l"/>
                <a:r>
                  <a:rPr lang="en-US" sz="100" b="1" u="sng" noProof="1">
                    <a:latin typeface="Courier New" pitchFamily="49" charset="0"/>
                  </a:rPr>
                  <a:t> * when &lt;code&gt;HttpSession.getSessionContext()&lt;/code&gt; is called.</a:t>
                </a:r>
              </a:p>
              <a:p>
                <a:pPr algn="l"/>
                <a:r>
                  <a:rPr lang="en-US" sz="100" b="1" u="sng" noProof="1">
                    <a:latin typeface="Courier New" pitchFamily="49" charset="0"/>
                  </a:rPr>
                  <a:t> *</a:t>
                </a:r>
              </a:p>
              <a:p>
                <a:pPr algn="l"/>
                <a:r>
                  <a:rPr lang="en-US" sz="100" b="1" u="sng" noProof="1">
                    <a:latin typeface="Courier New" pitchFamily="49" charset="0"/>
                  </a:rPr>
                  <a:t> * @author Craig R. McClanahan</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  The</a:t>
                </a:r>
              </a:p>
              <a:p>
                <a:pPr algn="l"/>
                <a:r>
                  <a:rPr lang="en-US" sz="100" b="1" u="sng" noProof="1">
                    <a:latin typeface="Courier New" pitchFamily="49" charset="0"/>
                  </a:rPr>
                  <a:t> *  interface will be removed in a future version of this API.</a:t>
                </a:r>
              </a:p>
              <a:p>
                <a:pPr algn="l"/>
                <a:r>
                  <a:rPr lang="en-US" sz="100" b="1" u="sng" noProof="1">
                    <a:latin typeface="Courier New" pitchFamily="49" charset="0"/>
                  </a:rPr>
                  <a:t> */</a:t>
                </a:r>
              </a:p>
              <a:p>
                <a:pPr algn="l"/>
                <a:endParaRPr lang="en-US" sz="100" b="1" u="sng" noProof="1">
                  <a:latin typeface="Courier New" pitchFamily="49" charset="0"/>
                </a:endParaRPr>
              </a:p>
              <a:p>
                <a:pPr algn="l"/>
                <a:r>
                  <a:rPr lang="en-US" sz="100" b="1" u="sng" noProof="1">
                    <a:latin typeface="Courier New" pitchFamily="49" charset="0"/>
                  </a:rPr>
                  <a:t>final class StandardSessionContext implements HttpSessionContext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private Vector dummy = new Vector();</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session identifiers of all sessions defined</a:t>
                </a:r>
              </a:p>
              <a:p>
                <a:pPr algn="l"/>
                <a:r>
                  <a:rPr lang="en-US" sz="100" b="1" u="sng" noProof="1">
                    <a:latin typeface="Courier New" pitchFamily="49" charset="0"/>
                  </a:rPr>
                  <a:t>     * within this context.</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a:t>
                </a:r>
              </a:p>
              <a:p>
                <a:pPr algn="l"/>
                <a:r>
                  <a:rPr lang="en-US" sz="100" b="1" u="sng" noProof="1">
                    <a:latin typeface="Courier New" pitchFamily="49" charset="0"/>
                  </a:rPr>
                  <a:t>     *  This method must return an empty &lt;code&gt;Enumeration&lt;/code&gt;</a:t>
                </a:r>
              </a:p>
              <a:p>
                <a:pPr algn="l"/>
                <a:r>
                  <a:rPr lang="en-US" sz="100" b="1" u="sng" noProof="1">
                    <a:latin typeface="Courier New" pitchFamily="49" charset="0"/>
                  </a:rPr>
                  <a:t>     *  and will be removed in a future version of the API.</a:t>
                </a:r>
              </a:p>
              <a:p>
                <a:pPr algn="l"/>
                <a:r>
                  <a:rPr lang="en-US" sz="100" b="1" u="sng" noProof="1">
                    <a:latin typeface="Courier New" pitchFamily="49" charset="0"/>
                  </a:rPr>
                  <a:t>     */</a:t>
                </a:r>
              </a:p>
              <a:p>
                <a:pPr algn="l"/>
                <a:r>
                  <a:rPr lang="en-US" sz="100" b="1" u="sng" noProof="1">
                    <a:latin typeface="Courier New" pitchFamily="49" charset="0"/>
                  </a:rPr>
                  <a:t>    public Enumeration getIds() {</a:t>
                </a:r>
              </a:p>
              <a:p>
                <a:pPr algn="l"/>
                <a:endParaRPr lang="en-US" sz="100" b="1" u="sng" noProof="1">
                  <a:latin typeface="Courier New" pitchFamily="49" charset="0"/>
                </a:endParaRPr>
              </a:p>
              <a:p>
                <a:pPr algn="l"/>
                <a:r>
                  <a:rPr lang="en-US" sz="100" b="1" u="sng" noProof="1">
                    <a:latin typeface="Courier New" pitchFamily="49" charset="0"/>
                  </a:rPr>
                  <a:t>        return (dummy.elements());</a:t>
                </a:r>
              </a:p>
              <a:p>
                <a:pPr algn="l"/>
                <a:endParaRPr lang="en-US" sz="100" b="1" u="sng" noProof="1">
                  <a:latin typeface="Courier New" pitchFamily="49" charset="0"/>
                </a:endParaRPr>
              </a:p>
              <a:p>
                <a:pPr algn="l"/>
                <a:r>
                  <a:rPr lang="en-US" sz="100" b="1" u="sng" noProof="1">
                    <a:latin typeface="Courier New" pitchFamily="49" charset="0"/>
                  </a:rPr>
                  <a:t>    }</a:t>
                </a:r>
              </a:p>
              <a:p>
                <a:pPr algn="l"/>
                <a:endParaRPr lang="en-US" sz="100" b="1" u="sng" noProof="1">
                  <a:latin typeface="Courier New" pitchFamily="49" charset="0"/>
                </a:endParaRP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 Return the &lt;code&gt;HttpSession&lt;/code&gt; associated with the</a:t>
                </a:r>
              </a:p>
              <a:p>
                <a:pPr algn="l"/>
                <a:r>
                  <a:rPr lang="en-US" sz="100" b="1" u="sng" noProof="1">
                    <a:latin typeface="Courier New" pitchFamily="49" charset="0"/>
                  </a:rPr>
                  <a:t>     * specified session identifier.</a:t>
                </a:r>
              </a:p>
              <a:p>
                <a:pPr algn="l"/>
                <a:r>
                  <a:rPr lang="en-US" sz="100" b="1" u="sng" noProof="1">
                    <a:latin typeface="Courier New" pitchFamily="49" charset="0"/>
                  </a:rPr>
                  <a:t>     *</a:t>
                </a:r>
              </a:p>
              <a:p>
                <a:pPr algn="l"/>
                <a:r>
                  <a:rPr lang="en-US" sz="100" b="1" u="sng" noProof="1">
                    <a:latin typeface="Courier New" pitchFamily="49" charset="0"/>
                  </a:rPr>
                  <a:t>     * @param id Session identifier for which to look up a session</a:t>
                </a:r>
              </a:p>
              <a:p>
                <a:pPr algn="l"/>
                <a:r>
                  <a:rPr lang="en-US" sz="100" b="1" u="sng" noProof="1">
                    <a:latin typeface="Courier New" pitchFamily="49" charset="0"/>
                  </a:rPr>
                  <a:t>     *</a:t>
                </a:r>
              </a:p>
              <a:p>
                <a:pPr algn="l"/>
                <a:r>
                  <a:rPr lang="en-US" sz="100" b="1" u="sng" noProof="1">
                    <a:latin typeface="Courier New" pitchFamily="49" charset="0"/>
                  </a:rPr>
                  <a:t>     * @deprecated As of Java Servlet API 2.1 with no replacement.</a:t>
                </a:r>
              </a:p>
              <a:p>
                <a:pPr algn="l"/>
                <a:r>
                  <a:rPr lang="en-US" sz="100" b="1" u="sng" noProof="1">
                    <a:latin typeface="Courier New" pitchFamily="49" charset="0"/>
                  </a:rPr>
                  <a:t>     *  This method must return null and will be removed in a</a:t>
                </a:r>
              </a:p>
              <a:p>
                <a:pPr algn="l"/>
                <a:r>
                  <a:rPr lang="en-US" sz="100" b="1" u="sng" noProof="1">
                    <a:latin typeface="Courier New" pitchFamily="49" charset="0"/>
                  </a:rPr>
                  <a:t>     *  future version of the API.</a:t>
                </a:r>
              </a:p>
              <a:p>
                <a:pPr algn="l"/>
                <a:r>
                  <a:rPr lang="en-US" sz="100" b="1" u="sng" noProof="1">
                    <a:latin typeface="Courier New" pitchFamily="49" charset="0"/>
                  </a:rPr>
                  <a:t>     */</a:t>
                </a:r>
              </a:p>
              <a:p>
                <a:pPr algn="l"/>
                <a:r>
                  <a:rPr lang="en-US" sz="100" b="1" u="sng" noProof="1">
                    <a:latin typeface="Courier New" pitchFamily="49" charset="0"/>
                  </a:rPr>
                  <a:t>    public HttpSession getSession(String id) {</a:t>
                </a:r>
              </a:p>
              <a:p>
                <a:pPr algn="l"/>
                <a:endParaRPr lang="en-US" sz="100" b="1" u="sng" noProof="1">
                  <a:latin typeface="Courier New" pitchFamily="49" charset="0"/>
                </a:endParaRPr>
              </a:p>
              <a:p>
                <a:pPr algn="l"/>
                <a:r>
                  <a:rPr lang="en-US" sz="100" b="1" u="sng" noProof="1">
                    <a:latin typeface="Courier New" pitchFamily="49" charset="0"/>
                  </a:rPr>
                  <a:t>        return (null);</a:t>
                </a:r>
              </a:p>
              <a:p>
                <a:pPr algn="l"/>
                <a:endParaRPr lang="en-US" sz="100" b="1" u="sng" noProof="1">
                  <a:latin typeface="Courier New" pitchFamily="49" charset="0"/>
                </a:endParaRPr>
              </a:p>
              <a:p>
                <a:pPr algn="l"/>
                <a:r>
                  <a:rPr lang="en-US" sz="100" b="1" u="sng" noProof="1">
                    <a:latin typeface="Courier New" pitchFamily="49" charset="0"/>
                  </a:rPr>
                  <a:t>    }</a:t>
                </a:r>
              </a:p>
              <a:p>
                <a:pPr algn="l"/>
                <a:r>
                  <a:rPr lang="en-US" sz="100" b="1" u="sng" noProof="1">
                    <a:latin typeface="Courier New" pitchFamily="49" charset="0"/>
                  </a:rPr>
                  <a:t>                </a:t>
                </a:r>
              </a:p>
              <a:p>
                <a:pPr algn="l"/>
                <a:r>
                  <a:rPr lang="en-US" sz="100" b="1" u="sng" noProof="1">
                    <a:latin typeface="Courier New" pitchFamily="49" charset="0"/>
                  </a:rPr>
                  <a:t>}</a:t>
                </a:r>
              </a:p>
              <a:p>
                <a:pPr algn="l"/>
                <a:endParaRPr lang="en-US" sz="100" b="1" u="sng" noProof="1">
                  <a:latin typeface="Courier New" pitchFamily="49" charset="0"/>
                </a:endParaRPr>
              </a:p>
              <a:p>
                <a:pPr algn="l">
                  <a:spcBef>
                    <a:spcPct val="50000"/>
                  </a:spcBef>
                </a:pPr>
                <a:endParaRPr lang="en-US" sz="100" b="1" u="sng" noProof="1">
                  <a:latin typeface="Courier New" pitchFamily="49" charset="0"/>
                </a:endParaRPr>
              </a:p>
              <a:p>
                <a:pPr algn="l">
                  <a:spcBef>
                    <a:spcPct val="50000"/>
                  </a:spcBef>
                </a:pPr>
                <a:endParaRPr lang="en-US" sz="100" b="1" u="sng" noProof="1">
                  <a:latin typeface="Courier New" pitchFamily="49" charset="0"/>
                </a:endParaRPr>
              </a:p>
            </p:txBody>
          </p:sp>
        </p:grpSp>
      </p:grpSp>
      <p:sp>
        <p:nvSpPr>
          <p:cNvPr id="20" name="Text Box 31"/>
          <p:cNvSpPr txBox="1">
            <a:spLocks noChangeArrowheads="1"/>
          </p:cNvSpPr>
          <p:nvPr/>
        </p:nvSpPr>
        <p:spPr bwMode="auto">
          <a:xfrm>
            <a:off x="4648200" y="1905000"/>
            <a:ext cx="4038600" cy="3743325"/>
          </a:xfrm>
          <a:prstGeom prst="rect">
            <a:avLst/>
          </a:prstGeom>
          <a:noFill/>
          <a:ln w="19050">
            <a:noFill/>
            <a:miter lim="800000"/>
            <a:headEnd/>
            <a:tailEnd/>
          </a:ln>
          <a:effectLst/>
        </p:spPr>
        <p:txBody>
          <a:bodyPr>
            <a:spAutoFit/>
          </a:bodyPr>
          <a:lstStyle/>
          <a:p>
            <a:pPr algn="l">
              <a:spcBef>
                <a:spcPct val="50000"/>
              </a:spcBef>
            </a:pPr>
            <a:r>
              <a:rPr lang="en-US" sz="2400"/>
              <a:t>separated – implementation of a concern can be treated as relatively separate entity</a:t>
            </a:r>
          </a:p>
          <a:p>
            <a:pPr algn="l">
              <a:spcBef>
                <a:spcPct val="50000"/>
              </a:spcBef>
            </a:pPr>
            <a:r>
              <a:rPr lang="en-US" sz="2400"/>
              <a:t>localized – implementation of a concern appears in one part of program</a:t>
            </a:r>
          </a:p>
          <a:p>
            <a:pPr algn="l">
              <a:spcBef>
                <a:spcPct val="50000"/>
              </a:spcBef>
            </a:pPr>
            <a:r>
              <a:rPr lang="en-US" sz="2400"/>
              <a:t>modular – above + has a clear, well defined interface to rest of system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8" name="Rectangle 6"/>
          <p:cNvSpPr>
            <a:spLocks noGrp="1" noChangeArrowheads="1"/>
          </p:cNvSpPr>
          <p:nvPr>
            <p:ph type="title"/>
          </p:nvPr>
        </p:nvSpPr>
        <p:spPr/>
        <p:txBody>
          <a:bodyPr/>
          <a:lstStyle/>
          <a:p>
            <a:r>
              <a:rPr lang="en-US" smtClean="0"/>
              <a:t>Accounts of aspect-orientation</a:t>
            </a:r>
            <a:endParaRPr lang="en-US" dirty="0"/>
          </a:p>
        </p:txBody>
      </p:sp>
      <p:sp>
        <p:nvSpPr>
          <p:cNvPr id="381959" name="Rectangle 7"/>
          <p:cNvSpPr>
            <a:spLocks noGrp="1" noChangeArrowheads="1"/>
          </p:cNvSpPr>
          <p:nvPr>
            <p:ph type="body" idx="1"/>
          </p:nvPr>
        </p:nvSpPr>
        <p:spPr/>
        <p:txBody>
          <a:bodyPr/>
          <a:lstStyle/>
          <a:p>
            <a:r>
              <a:rPr lang="en-US" sz="2000" dirty="0" smtClean="0"/>
              <a:t>problem: tyranny of single decomposition</a:t>
            </a:r>
          </a:p>
          <a:p>
            <a:pPr lvl="1"/>
            <a:r>
              <a:rPr lang="en-US" sz="2000" dirty="0" smtClean="0"/>
              <a:t>cannot, in a single decomposition, modularize all concerns</a:t>
            </a:r>
          </a:p>
          <a:p>
            <a:pPr lvl="1"/>
            <a:r>
              <a:rPr lang="en-US" sz="2000" dirty="0" smtClean="0"/>
              <a:t>bad modularity </a:t>
            </a:r>
            <a:r>
              <a:rPr lang="en-US" sz="2000" dirty="0" smtClean="0">
                <a:sym typeface="Wingdings" pitchFamily="2" charset="2"/>
              </a:rPr>
              <a:t> brittle (non-adaptive), fragile, buggy mess</a:t>
            </a:r>
            <a:endParaRPr lang="en-US" sz="2000" dirty="0" smtClean="0"/>
          </a:p>
          <a:p>
            <a:r>
              <a:rPr lang="en-US" sz="2000" dirty="0" smtClean="0"/>
              <a:t>principle: aspects …</a:t>
            </a:r>
          </a:p>
          <a:p>
            <a:pPr lvl="1"/>
            <a:r>
              <a:rPr lang="en-US" sz="2000" dirty="0" smtClean="0"/>
              <a:t>concerns that are local in the alternate decomposition</a:t>
            </a:r>
          </a:p>
          <a:p>
            <a:pPr lvl="1"/>
            <a:r>
              <a:rPr lang="en-US" sz="2000" dirty="0" smtClean="0"/>
              <a:t>aspect of is different than part of</a:t>
            </a:r>
          </a:p>
          <a:p>
            <a:r>
              <a:rPr lang="en-US" sz="2000" dirty="0" smtClean="0"/>
              <a:t>structure: crosscutting</a:t>
            </a:r>
          </a:p>
          <a:p>
            <a:pPr lvl="1"/>
            <a:r>
              <a:rPr lang="en-US" sz="2000" dirty="0" smtClean="0"/>
              <a:t>relationship between decompositions such that</a:t>
            </a:r>
          </a:p>
          <a:p>
            <a:pPr lvl="2"/>
            <a:r>
              <a:rPr lang="en-US" sz="2000" dirty="0" smtClean="0"/>
              <a:t>some concerns are localized (aspects)</a:t>
            </a:r>
          </a:p>
          <a:p>
            <a:pPr lvl="2"/>
            <a:r>
              <a:rPr lang="en-US" sz="2000" dirty="0" smtClean="0"/>
              <a:t>and others are potentially spread out</a:t>
            </a:r>
          </a:p>
          <a:p>
            <a:r>
              <a:rPr lang="en-US" sz="2000" dirty="0" smtClean="0"/>
              <a:t>mechanism: join point mechanisms</a:t>
            </a:r>
          </a:p>
          <a:p>
            <a:pPr lvl="1"/>
            <a:r>
              <a:rPr lang="en-US" sz="2000" dirty="0" smtClean="0"/>
              <a:t>coordinates effect of programs from different decompositions</a:t>
            </a:r>
            <a:endParaRPr lang="en-US" sz="2000" dirty="0"/>
          </a:p>
        </p:txBody>
      </p:sp>
      <p:sp>
        <p:nvSpPr>
          <p:cNvPr id="11" name="Date Placeholder 10"/>
          <p:cNvSpPr>
            <a:spLocks noGrp="1"/>
          </p:cNvSpPr>
          <p:nvPr>
            <p:ph type="dt" sz="half" idx="10"/>
          </p:nvPr>
        </p:nvSpPr>
        <p:spPr/>
        <p:txBody>
          <a:bodyPr/>
          <a:lstStyle/>
          <a:p>
            <a:pPr>
              <a:defRPr/>
            </a:pPr>
            <a:r>
              <a:rPr lang="en-US" smtClean="0"/>
              <a:t>UW CSE P504</a:t>
            </a:r>
            <a:endParaRPr lang="en-US" dirty="0"/>
          </a:p>
        </p:txBody>
      </p:sp>
      <p:sp>
        <p:nvSpPr>
          <p:cNvPr id="12" name="Slide Number Placeholder 11"/>
          <p:cNvSpPr>
            <a:spLocks noGrp="1"/>
          </p:cNvSpPr>
          <p:nvPr>
            <p:ph type="sldNum" sz="quarter" idx="12"/>
          </p:nvPr>
        </p:nvSpPr>
        <p:spPr/>
        <p:txBody>
          <a:bodyPr/>
          <a:lstStyle/>
          <a:p>
            <a:pPr>
              <a:defRPr/>
            </a:pPr>
            <a:fld id="{3451FA2C-3B3E-4FA6-BAFA-85683040B980}"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AspectJ</a:t>
            </a:r>
            <a:r>
              <a:rPr lang="en-US" dirty="0" smtClean="0"/>
              <a:t>: sketch of an example</a:t>
            </a:r>
            <a:endParaRPr lang="en-US" dirty="0"/>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817A4F5D-B194-4D02-97B9-FEAAE1970A51}" type="slidenum">
              <a:rPr lang="en-US" smtClean="0"/>
              <a:pPr>
                <a:defRPr/>
              </a:pPr>
              <a:t>58</a:t>
            </a:fld>
            <a:endParaRPr lang="en-US"/>
          </a:p>
        </p:txBody>
      </p:sp>
      <p:grpSp>
        <p:nvGrpSpPr>
          <p:cNvPr id="8" name="Group 75"/>
          <p:cNvGrpSpPr>
            <a:grpSpLocks/>
          </p:cNvGrpSpPr>
          <p:nvPr/>
        </p:nvGrpSpPr>
        <p:grpSpPr bwMode="auto">
          <a:xfrm>
            <a:off x="639763" y="1508125"/>
            <a:ext cx="6751637" cy="4883150"/>
            <a:chOff x="403" y="950"/>
            <a:chExt cx="4253" cy="3076"/>
          </a:xfrm>
        </p:grpSpPr>
        <p:grpSp>
          <p:nvGrpSpPr>
            <p:cNvPr id="9" name="Group 31"/>
            <p:cNvGrpSpPr>
              <a:grpSpLocks/>
            </p:cNvGrpSpPr>
            <p:nvPr/>
          </p:nvGrpSpPr>
          <p:grpSpPr bwMode="auto">
            <a:xfrm>
              <a:off x="403" y="3031"/>
              <a:ext cx="4253" cy="995"/>
              <a:chOff x="403" y="2848"/>
              <a:chExt cx="4253" cy="995"/>
            </a:xfrm>
          </p:grpSpPr>
          <p:sp>
            <p:nvSpPr>
              <p:cNvPr id="30" name="Rectangle 28"/>
              <p:cNvSpPr>
                <a:spLocks noChangeArrowheads="1"/>
              </p:cNvSpPr>
              <p:nvPr/>
            </p:nvSpPr>
            <p:spPr bwMode="auto">
              <a:xfrm>
                <a:off x="403" y="2848"/>
                <a:ext cx="4253" cy="468"/>
              </a:xfrm>
              <a:prstGeom prst="rect">
                <a:avLst/>
              </a:prstGeom>
              <a:noFill/>
              <a:ln w="25400">
                <a:solidFill>
                  <a:schemeClr val="folHlink"/>
                </a:solidFill>
                <a:miter lim="800000"/>
                <a:headEnd/>
                <a:tailEnd/>
              </a:ln>
              <a:effectLst/>
            </p:spPr>
            <p:txBody>
              <a:bodyPr wrap="none" lIns="92075" tIns="46038" rIns="92075" bIns="46038" anchor="ctr"/>
              <a:lstStyle/>
              <a:p>
                <a:pPr algn="r"/>
                <a:r>
                  <a:rPr lang="en-US" sz="1600" b="1" dirty="0" err="1">
                    <a:solidFill>
                      <a:schemeClr val="folHlink"/>
                    </a:solidFill>
                  </a:rPr>
                  <a:t>DisplayUpdating</a:t>
                </a:r>
                <a:endParaRPr lang="en-US" sz="1600" b="1" dirty="0">
                  <a:solidFill>
                    <a:schemeClr val="folHlink"/>
                  </a:solidFill>
                </a:endParaRPr>
              </a:p>
            </p:txBody>
          </p:sp>
          <p:sp>
            <p:nvSpPr>
              <p:cNvPr id="31" name="Rectangle 29"/>
              <p:cNvSpPr>
                <a:spLocks noChangeArrowheads="1"/>
              </p:cNvSpPr>
              <p:nvPr/>
            </p:nvSpPr>
            <p:spPr bwMode="auto">
              <a:xfrm>
                <a:off x="3517" y="3403"/>
                <a:ext cx="1139" cy="440"/>
              </a:xfrm>
              <a:prstGeom prst="rect">
                <a:avLst/>
              </a:prstGeom>
              <a:noFill/>
              <a:ln w="25400">
                <a:solidFill>
                  <a:schemeClr val="folHlink"/>
                </a:solidFill>
                <a:miter lim="800000"/>
                <a:headEnd/>
                <a:tailEnd/>
              </a:ln>
              <a:effectLst/>
            </p:spPr>
            <p:txBody>
              <a:bodyPr wrap="none" lIns="92075" tIns="46038" rIns="92075" bIns="46038" anchor="ctr"/>
              <a:lstStyle/>
              <a:p>
                <a:pPr algn="l"/>
                <a:endParaRPr lang="en-US" sz="1600" b="1">
                  <a:solidFill>
                    <a:schemeClr val="folHlink"/>
                  </a:solidFill>
                </a:endParaRPr>
              </a:p>
            </p:txBody>
          </p:sp>
          <p:sp>
            <p:nvSpPr>
              <p:cNvPr id="32" name="Rectangle 30"/>
              <p:cNvSpPr>
                <a:spLocks noChangeArrowheads="1"/>
              </p:cNvSpPr>
              <p:nvPr/>
            </p:nvSpPr>
            <p:spPr bwMode="auto">
              <a:xfrm>
                <a:off x="3517" y="3315"/>
                <a:ext cx="1139" cy="88"/>
              </a:xfrm>
              <a:prstGeom prst="rect">
                <a:avLst/>
              </a:prstGeom>
              <a:noFill/>
              <a:ln w="25400">
                <a:solidFill>
                  <a:schemeClr val="folHlink"/>
                </a:solidFill>
                <a:miter lim="800000"/>
                <a:headEnd/>
                <a:tailEnd/>
              </a:ln>
              <a:effectLst/>
            </p:spPr>
            <p:txBody>
              <a:bodyPr wrap="none" lIns="92075" tIns="46038" rIns="92075" bIns="46038" anchor="ctr"/>
              <a:lstStyle/>
              <a:p>
                <a:endParaRPr lang="en-US" sz="1600" b="1">
                  <a:solidFill>
                    <a:schemeClr val="folHlink"/>
                  </a:solidFill>
                </a:endParaRPr>
              </a:p>
            </p:txBody>
          </p:sp>
        </p:grpSp>
        <p:grpSp>
          <p:nvGrpSpPr>
            <p:cNvPr id="10" name="Group 55"/>
            <p:cNvGrpSpPr>
              <a:grpSpLocks/>
            </p:cNvGrpSpPr>
            <p:nvPr/>
          </p:nvGrpSpPr>
          <p:grpSpPr bwMode="auto">
            <a:xfrm>
              <a:off x="480" y="950"/>
              <a:ext cx="2743" cy="2890"/>
              <a:chOff x="480" y="950"/>
              <a:chExt cx="2743" cy="2890"/>
            </a:xfrm>
          </p:grpSpPr>
          <p:sp>
            <p:nvSpPr>
              <p:cNvPr id="11" name="Line 56"/>
              <p:cNvSpPr>
                <a:spLocks noChangeShapeType="1"/>
              </p:cNvSpPr>
              <p:nvPr/>
            </p:nvSpPr>
            <p:spPr bwMode="auto">
              <a:xfrm flipH="1">
                <a:off x="1577" y="2640"/>
                <a:ext cx="549" cy="0"/>
              </a:xfrm>
              <a:prstGeom prst="line">
                <a:avLst/>
              </a:prstGeom>
              <a:noFill/>
              <a:ln w="19050">
                <a:solidFill>
                  <a:schemeClr val="tx1"/>
                </a:solidFill>
                <a:round/>
                <a:headEnd type="none" w="sm" len="sm"/>
                <a:tailEnd type="arrow" w="med" len="sm"/>
              </a:ln>
              <a:effectLst/>
            </p:spPr>
            <p:txBody>
              <a:bodyPr>
                <a:spAutoFit/>
              </a:bodyPr>
              <a:lstStyle/>
              <a:p>
                <a:endParaRPr lang="en-US"/>
              </a:p>
            </p:txBody>
          </p:sp>
          <p:sp>
            <p:nvSpPr>
              <p:cNvPr id="12" name="Text Box 57"/>
              <p:cNvSpPr txBox="1">
                <a:spLocks noChangeArrowheads="1"/>
              </p:cNvSpPr>
              <p:nvPr/>
            </p:nvSpPr>
            <p:spPr bwMode="auto">
              <a:xfrm>
                <a:off x="1610" y="2411"/>
                <a:ext cx="182" cy="192"/>
              </a:xfrm>
              <a:prstGeom prst="rect">
                <a:avLst/>
              </a:prstGeom>
              <a:noFill/>
              <a:ln w="19050">
                <a:noFill/>
                <a:miter lim="800000"/>
                <a:headEnd type="none" w="sm" len="sm"/>
                <a:tailEnd type="none" w="sm" len="sm"/>
              </a:ln>
              <a:effectLst/>
            </p:spPr>
            <p:txBody>
              <a:bodyPr>
                <a:spAutoFit/>
              </a:bodyPr>
              <a:lstStyle/>
              <a:p>
                <a:pPr>
                  <a:spcBef>
                    <a:spcPct val="50000"/>
                  </a:spcBef>
                </a:pPr>
                <a:r>
                  <a:rPr lang="en-US" sz="1400" b="1"/>
                  <a:t>2</a:t>
                </a:r>
              </a:p>
            </p:txBody>
          </p:sp>
          <p:cxnSp>
            <p:nvCxnSpPr>
              <p:cNvPr id="13" name="AutoShape 58"/>
              <p:cNvCxnSpPr>
                <a:cxnSpLocks noChangeShapeType="1"/>
              </p:cNvCxnSpPr>
              <p:nvPr/>
            </p:nvCxnSpPr>
            <p:spPr bwMode="auto">
              <a:xfrm flipV="1">
                <a:off x="1029" y="2152"/>
                <a:ext cx="0" cy="176"/>
              </a:xfrm>
              <a:prstGeom prst="straightConnector1">
                <a:avLst/>
              </a:prstGeom>
              <a:noFill/>
              <a:ln w="19050">
                <a:solidFill>
                  <a:schemeClr val="tx1"/>
                </a:solidFill>
                <a:round/>
                <a:headEnd type="none" w="sm" len="sm"/>
                <a:tailEnd type="none" w="sm" len="sm"/>
              </a:ln>
              <a:effectLst/>
            </p:spPr>
          </p:cxnSp>
          <p:cxnSp>
            <p:nvCxnSpPr>
              <p:cNvPr id="14" name="AutoShape 59"/>
              <p:cNvCxnSpPr>
                <a:cxnSpLocks noChangeShapeType="1"/>
                <a:stCxn id="24" idx="0"/>
              </p:cNvCxnSpPr>
              <p:nvPr/>
            </p:nvCxnSpPr>
            <p:spPr bwMode="auto">
              <a:xfrm flipV="1">
                <a:off x="2675" y="2153"/>
                <a:ext cx="0" cy="175"/>
              </a:xfrm>
              <a:prstGeom prst="straightConnector1">
                <a:avLst/>
              </a:prstGeom>
              <a:noFill/>
              <a:ln w="19050">
                <a:solidFill>
                  <a:schemeClr val="tx1"/>
                </a:solidFill>
                <a:round/>
                <a:headEnd type="none" w="sm" len="sm"/>
                <a:tailEnd type="none" w="sm" len="sm"/>
              </a:ln>
              <a:effectLst/>
            </p:spPr>
          </p:cxnSp>
          <p:cxnSp>
            <p:nvCxnSpPr>
              <p:cNvPr id="15" name="AutoShape 60"/>
              <p:cNvCxnSpPr>
                <a:cxnSpLocks noChangeShapeType="1"/>
              </p:cNvCxnSpPr>
              <p:nvPr/>
            </p:nvCxnSpPr>
            <p:spPr bwMode="auto">
              <a:xfrm>
                <a:off x="1029" y="2152"/>
                <a:ext cx="1645" cy="0"/>
              </a:xfrm>
              <a:prstGeom prst="straightConnector1">
                <a:avLst/>
              </a:prstGeom>
              <a:noFill/>
              <a:ln w="19050">
                <a:solidFill>
                  <a:schemeClr val="tx1"/>
                </a:solidFill>
                <a:round/>
                <a:headEnd type="none" w="sm" len="sm"/>
                <a:tailEnd type="none" w="sm" len="sm"/>
              </a:ln>
              <a:effectLst/>
            </p:spPr>
          </p:cxnSp>
          <p:cxnSp>
            <p:nvCxnSpPr>
              <p:cNvPr id="16" name="AutoShape 61"/>
              <p:cNvCxnSpPr>
                <a:cxnSpLocks noChangeShapeType="1"/>
                <a:endCxn id="19" idx="3"/>
              </p:cNvCxnSpPr>
              <p:nvPr/>
            </p:nvCxnSpPr>
            <p:spPr bwMode="auto">
              <a:xfrm flipV="1">
                <a:off x="1858" y="1775"/>
                <a:ext cx="0" cy="385"/>
              </a:xfrm>
              <a:prstGeom prst="straightConnector1">
                <a:avLst/>
              </a:prstGeom>
              <a:noFill/>
              <a:ln w="19050">
                <a:solidFill>
                  <a:schemeClr val="tx1"/>
                </a:solidFill>
                <a:round/>
                <a:headEnd type="none" w="sm" len="sm"/>
                <a:tailEnd type="none" w="sm" len="sm"/>
              </a:ln>
              <a:effectLst/>
            </p:spPr>
          </p:cxnSp>
          <p:grpSp>
            <p:nvGrpSpPr>
              <p:cNvPr id="17" name="Group 62"/>
              <p:cNvGrpSpPr>
                <a:grpSpLocks/>
              </p:cNvGrpSpPr>
              <p:nvPr/>
            </p:nvGrpSpPr>
            <p:grpSpPr bwMode="auto">
              <a:xfrm>
                <a:off x="480" y="2334"/>
                <a:ext cx="1097" cy="1506"/>
                <a:chOff x="473" y="2152"/>
                <a:chExt cx="1152" cy="1640"/>
              </a:xfrm>
            </p:grpSpPr>
            <p:sp>
              <p:nvSpPr>
                <p:cNvPr id="27" name="Rectangle 63"/>
                <p:cNvSpPr>
                  <a:spLocks noChangeArrowheads="1"/>
                </p:cNvSpPr>
                <p:nvPr/>
              </p:nvSpPr>
              <p:spPr bwMode="auto">
                <a:xfrm>
                  <a:off x="473" y="2152"/>
                  <a:ext cx="1152" cy="282"/>
                </a:xfrm>
                <a:prstGeom prst="rect">
                  <a:avLst/>
                </a:prstGeom>
                <a:noFill/>
                <a:ln w="19050">
                  <a:solidFill>
                    <a:schemeClr val="tx1"/>
                  </a:solidFill>
                  <a:miter lim="800000"/>
                  <a:headEnd/>
                  <a:tailEnd/>
                </a:ln>
                <a:effectLst/>
              </p:spPr>
              <p:txBody>
                <a:bodyPr wrap="none" lIns="92075" tIns="46038" rIns="92075" bIns="46038" anchor="ctr"/>
                <a:lstStyle/>
                <a:p>
                  <a:r>
                    <a:rPr lang="en-US" sz="1600" b="1"/>
                    <a:t>Point</a:t>
                  </a:r>
                </a:p>
              </p:txBody>
            </p:sp>
            <p:sp>
              <p:nvSpPr>
                <p:cNvPr id="28" name="Rectangle 64"/>
                <p:cNvSpPr>
                  <a:spLocks noChangeArrowheads="1"/>
                </p:cNvSpPr>
                <p:nvPr/>
              </p:nvSpPr>
              <p:spPr bwMode="auto">
                <a:xfrm>
                  <a:off x="473" y="2529"/>
                  <a:ext cx="1152" cy="1263"/>
                </a:xfrm>
                <a:prstGeom prst="rect">
                  <a:avLst/>
                </a:prstGeom>
                <a:noFill/>
                <a:ln w="19050">
                  <a:solidFill>
                    <a:schemeClr val="tx1"/>
                  </a:solidFill>
                  <a:miter lim="800000"/>
                  <a:headEnd/>
                  <a:tailEnd/>
                </a:ln>
                <a:effectLst/>
              </p:spPr>
              <p:txBody>
                <a:bodyPr wrap="none" lIns="92075" tIns="46038" rIns="92075" bIns="46038" anchor="ctr"/>
                <a:lstStyle/>
                <a:p>
                  <a:pPr algn="l"/>
                  <a:r>
                    <a:rPr lang="en-US" sz="1600"/>
                    <a:t>getX()</a:t>
                  </a:r>
                  <a:br>
                    <a:rPr lang="en-US" sz="1600"/>
                  </a:br>
                  <a:r>
                    <a:rPr lang="en-US" sz="1600"/>
                    <a:t>getY()</a:t>
                  </a:r>
                  <a:br>
                    <a:rPr lang="en-US" sz="1600"/>
                  </a:br>
                  <a:r>
                    <a:rPr lang="en-US" sz="1600"/>
                    <a:t>setX(int)</a:t>
                  </a:r>
                  <a:br>
                    <a:rPr lang="en-US" sz="1600"/>
                  </a:br>
                  <a:r>
                    <a:rPr lang="en-US" sz="1600"/>
                    <a:t>setY(int)</a:t>
                  </a:r>
                  <a:br>
                    <a:rPr lang="en-US" sz="1600"/>
                  </a:br>
                  <a:r>
                    <a:rPr lang="en-US" sz="1600"/>
                    <a:t>moveBy(int, int)</a:t>
                  </a:r>
                  <a:br>
                    <a:rPr lang="en-US" sz="1600"/>
                  </a:br>
                  <a:r>
                    <a:rPr lang="en-US" sz="1600"/>
                    <a:t>draw()</a:t>
                  </a:r>
                  <a:br>
                    <a:rPr lang="en-US" sz="1600"/>
                  </a:br>
                  <a:r>
                    <a:rPr lang="en-US" sz="1600">
                      <a:solidFill>
                        <a:schemeClr val="folHlink"/>
                      </a:solidFill>
                    </a:rPr>
                    <a:t> </a:t>
                  </a:r>
                </a:p>
              </p:txBody>
            </p:sp>
            <p:sp>
              <p:nvSpPr>
                <p:cNvPr id="29" name="Rectangle 65"/>
                <p:cNvSpPr>
                  <a:spLocks noChangeArrowheads="1"/>
                </p:cNvSpPr>
                <p:nvPr/>
              </p:nvSpPr>
              <p:spPr bwMode="auto">
                <a:xfrm>
                  <a:off x="473" y="2433"/>
                  <a:ext cx="1152" cy="96"/>
                </a:xfrm>
                <a:prstGeom prst="rect">
                  <a:avLst/>
                </a:prstGeom>
                <a:noFill/>
                <a:ln w="19050">
                  <a:solidFill>
                    <a:schemeClr val="tx1"/>
                  </a:solidFill>
                  <a:miter lim="800000"/>
                  <a:headEnd/>
                  <a:tailEnd/>
                </a:ln>
                <a:effectLst/>
              </p:spPr>
              <p:txBody>
                <a:bodyPr wrap="none" lIns="92075" tIns="46038" rIns="92075" bIns="46038" anchor="ctr"/>
                <a:lstStyle/>
                <a:p>
                  <a:endParaRPr lang="en-US" sz="1600" b="1"/>
                </a:p>
              </p:txBody>
            </p:sp>
          </p:grpSp>
          <p:grpSp>
            <p:nvGrpSpPr>
              <p:cNvPr id="18" name="Group 66"/>
              <p:cNvGrpSpPr>
                <a:grpSpLocks/>
              </p:cNvGrpSpPr>
              <p:nvPr/>
            </p:nvGrpSpPr>
            <p:grpSpPr bwMode="auto">
              <a:xfrm>
                <a:off x="2126" y="2334"/>
                <a:ext cx="1097" cy="1506"/>
                <a:chOff x="2201" y="2152"/>
                <a:chExt cx="1152" cy="1640"/>
              </a:xfrm>
            </p:grpSpPr>
            <p:sp>
              <p:nvSpPr>
                <p:cNvPr id="24" name="Rectangle 67"/>
                <p:cNvSpPr>
                  <a:spLocks noChangeArrowheads="1"/>
                </p:cNvSpPr>
                <p:nvPr/>
              </p:nvSpPr>
              <p:spPr bwMode="auto">
                <a:xfrm>
                  <a:off x="2201" y="2152"/>
                  <a:ext cx="1152" cy="282"/>
                </a:xfrm>
                <a:prstGeom prst="rect">
                  <a:avLst/>
                </a:prstGeom>
                <a:noFill/>
                <a:ln w="19050">
                  <a:solidFill>
                    <a:schemeClr val="tx1"/>
                  </a:solidFill>
                  <a:miter lim="800000"/>
                  <a:headEnd/>
                  <a:tailEnd/>
                </a:ln>
                <a:effectLst/>
              </p:spPr>
              <p:txBody>
                <a:bodyPr wrap="none" lIns="92075" tIns="46038" rIns="92075" bIns="46038" anchor="ctr"/>
                <a:lstStyle/>
                <a:p>
                  <a:r>
                    <a:rPr lang="en-US" sz="1600" b="1"/>
                    <a:t>Line</a:t>
                  </a:r>
                </a:p>
              </p:txBody>
            </p:sp>
            <p:sp>
              <p:nvSpPr>
                <p:cNvPr id="25" name="Rectangle 68"/>
                <p:cNvSpPr>
                  <a:spLocks noChangeArrowheads="1"/>
                </p:cNvSpPr>
                <p:nvPr/>
              </p:nvSpPr>
              <p:spPr bwMode="auto">
                <a:xfrm>
                  <a:off x="2201" y="2529"/>
                  <a:ext cx="1152" cy="1263"/>
                </a:xfrm>
                <a:prstGeom prst="rect">
                  <a:avLst/>
                </a:prstGeom>
                <a:noFill/>
                <a:ln w="19050">
                  <a:solidFill>
                    <a:schemeClr val="tx1"/>
                  </a:solidFill>
                  <a:miter lim="800000"/>
                  <a:headEnd/>
                  <a:tailEnd/>
                </a:ln>
                <a:effectLst/>
              </p:spPr>
              <p:txBody>
                <a:bodyPr wrap="none" lIns="92075" tIns="46038" rIns="92075" bIns="46038" anchor="ctr"/>
                <a:lstStyle/>
                <a:p>
                  <a:pPr algn="l"/>
                  <a:r>
                    <a:rPr lang="en-US" sz="1600"/>
                    <a:t>getP1()</a:t>
                  </a:r>
                  <a:br>
                    <a:rPr lang="en-US" sz="1600"/>
                  </a:br>
                  <a:r>
                    <a:rPr lang="en-US" sz="1600"/>
                    <a:t>getP2()</a:t>
                  </a:r>
                  <a:br>
                    <a:rPr lang="en-US" sz="1600"/>
                  </a:br>
                  <a:r>
                    <a:rPr lang="en-US" sz="1600"/>
                    <a:t>setP1(Point)</a:t>
                  </a:r>
                  <a:br>
                    <a:rPr lang="en-US" sz="1600"/>
                  </a:br>
                  <a:r>
                    <a:rPr lang="en-US" sz="1600"/>
                    <a:t>setP2(Point)</a:t>
                  </a:r>
                  <a:br>
                    <a:rPr lang="en-US" sz="1600"/>
                  </a:br>
                  <a:r>
                    <a:rPr lang="en-US" sz="1600"/>
                    <a:t>moveBy(int, int)</a:t>
                  </a:r>
                  <a:br>
                    <a:rPr lang="en-US" sz="1600"/>
                  </a:br>
                  <a:r>
                    <a:rPr lang="en-US" sz="1600"/>
                    <a:t>draw()</a:t>
                  </a:r>
                  <a:br>
                    <a:rPr lang="en-US" sz="1600"/>
                  </a:br>
                  <a:r>
                    <a:rPr lang="en-US" sz="1600">
                      <a:solidFill>
                        <a:schemeClr val="folHlink"/>
                      </a:solidFill>
                    </a:rPr>
                    <a:t> </a:t>
                  </a:r>
                  <a:endParaRPr lang="en-US" sz="1600" b="1">
                    <a:solidFill>
                      <a:schemeClr val="folHlink"/>
                    </a:solidFill>
                  </a:endParaRPr>
                </a:p>
              </p:txBody>
            </p:sp>
            <p:sp>
              <p:nvSpPr>
                <p:cNvPr id="26" name="Rectangle 69"/>
                <p:cNvSpPr>
                  <a:spLocks noChangeArrowheads="1"/>
                </p:cNvSpPr>
                <p:nvPr/>
              </p:nvSpPr>
              <p:spPr bwMode="auto">
                <a:xfrm>
                  <a:off x="2201" y="2433"/>
                  <a:ext cx="1152" cy="96"/>
                </a:xfrm>
                <a:prstGeom prst="rect">
                  <a:avLst/>
                </a:prstGeom>
                <a:noFill/>
                <a:ln w="19050">
                  <a:solidFill>
                    <a:schemeClr val="tx1"/>
                  </a:solidFill>
                  <a:miter lim="800000"/>
                  <a:headEnd/>
                  <a:tailEnd/>
                </a:ln>
                <a:effectLst/>
              </p:spPr>
              <p:txBody>
                <a:bodyPr wrap="none" lIns="92075" tIns="46038" rIns="92075" bIns="46038" anchor="ctr"/>
                <a:lstStyle/>
                <a:p>
                  <a:endParaRPr lang="en-US" sz="1600" b="1"/>
                </a:p>
              </p:txBody>
            </p:sp>
          </p:grpSp>
          <p:sp useBgFill="1">
            <p:nvSpPr>
              <p:cNvPr id="19" name="AutoShape 70"/>
              <p:cNvSpPr>
                <a:spLocks noChangeArrowheads="1"/>
              </p:cNvSpPr>
              <p:nvPr/>
            </p:nvSpPr>
            <p:spPr bwMode="auto">
              <a:xfrm>
                <a:off x="1812" y="1680"/>
                <a:ext cx="92" cy="89"/>
              </a:xfrm>
              <a:prstGeom prst="triangle">
                <a:avLst>
                  <a:gd name="adj" fmla="val 50000"/>
                </a:avLst>
              </a:prstGeom>
              <a:ln w="19050">
                <a:solidFill>
                  <a:schemeClr val="tx1"/>
                </a:solidFill>
                <a:miter lim="800000"/>
                <a:headEnd type="none" w="sm" len="sm"/>
                <a:tailEnd type="none" w="sm" len="sm"/>
              </a:ln>
              <a:effectLst/>
            </p:spPr>
            <p:txBody>
              <a:bodyPr wrap="none" anchor="ctr">
                <a:spAutoFit/>
              </a:bodyPr>
              <a:lstStyle/>
              <a:p>
                <a:endParaRPr lang="en-US"/>
              </a:p>
            </p:txBody>
          </p:sp>
          <p:grpSp>
            <p:nvGrpSpPr>
              <p:cNvPr id="20" name="Group 71"/>
              <p:cNvGrpSpPr>
                <a:grpSpLocks/>
              </p:cNvGrpSpPr>
              <p:nvPr/>
            </p:nvGrpSpPr>
            <p:grpSpPr bwMode="auto">
              <a:xfrm>
                <a:off x="1308" y="950"/>
                <a:ext cx="1097" cy="722"/>
                <a:chOff x="1308" y="950"/>
                <a:chExt cx="1097" cy="722"/>
              </a:xfrm>
            </p:grpSpPr>
            <p:sp>
              <p:nvSpPr>
                <p:cNvPr id="21" name="Rectangle 72"/>
                <p:cNvSpPr>
                  <a:spLocks noChangeArrowheads="1"/>
                </p:cNvSpPr>
                <p:nvPr/>
              </p:nvSpPr>
              <p:spPr bwMode="auto">
                <a:xfrm>
                  <a:off x="1308" y="950"/>
                  <a:ext cx="1097" cy="259"/>
                </a:xfrm>
                <a:prstGeom prst="rect">
                  <a:avLst/>
                </a:prstGeom>
                <a:noFill/>
                <a:ln w="19050">
                  <a:solidFill>
                    <a:schemeClr val="tx1"/>
                  </a:solidFill>
                  <a:miter lim="800000"/>
                  <a:headEnd/>
                  <a:tailEnd/>
                </a:ln>
                <a:effectLst/>
              </p:spPr>
              <p:txBody>
                <a:bodyPr wrap="none" lIns="92075" tIns="46038" rIns="92075" bIns="46038" anchor="ctr"/>
                <a:lstStyle/>
                <a:p>
                  <a:r>
                    <a:rPr lang="en-US" sz="1600" b="1"/>
                    <a:t>FigureElement</a:t>
                  </a:r>
                </a:p>
              </p:txBody>
            </p:sp>
            <p:sp>
              <p:nvSpPr>
                <p:cNvPr id="22" name="Rectangle 73"/>
                <p:cNvSpPr>
                  <a:spLocks noChangeArrowheads="1"/>
                </p:cNvSpPr>
                <p:nvPr/>
              </p:nvSpPr>
              <p:spPr bwMode="auto">
                <a:xfrm>
                  <a:off x="1308" y="1209"/>
                  <a:ext cx="1097" cy="463"/>
                </a:xfrm>
                <a:prstGeom prst="rect">
                  <a:avLst/>
                </a:prstGeom>
                <a:noFill/>
                <a:ln w="19050">
                  <a:solidFill>
                    <a:schemeClr val="tx1"/>
                  </a:solidFill>
                  <a:miter lim="800000"/>
                  <a:headEnd/>
                  <a:tailEnd/>
                </a:ln>
                <a:effectLst/>
              </p:spPr>
              <p:txBody>
                <a:bodyPr wrap="none" lIns="92075" tIns="46038" rIns="92075" bIns="46038" anchor="ctr"/>
                <a:lstStyle/>
                <a:p>
                  <a:pPr algn="l"/>
                  <a:r>
                    <a:rPr lang="en-US" sz="1600"/>
                    <a:t>moveBy(int, int)</a:t>
                  </a:r>
                </a:p>
                <a:p>
                  <a:pPr algn="l"/>
                  <a:r>
                    <a:rPr lang="en-US" sz="1600"/>
                    <a:t>refresh()</a:t>
                  </a:r>
                </a:p>
              </p:txBody>
            </p:sp>
            <p:sp>
              <p:nvSpPr>
                <p:cNvPr id="23" name="Rectangle 74"/>
                <p:cNvSpPr>
                  <a:spLocks noChangeArrowheads="1"/>
                </p:cNvSpPr>
                <p:nvPr/>
              </p:nvSpPr>
              <p:spPr bwMode="auto">
                <a:xfrm>
                  <a:off x="1308" y="1209"/>
                  <a:ext cx="1097" cy="83"/>
                </a:xfrm>
                <a:prstGeom prst="rect">
                  <a:avLst/>
                </a:prstGeom>
                <a:noFill/>
                <a:ln w="19050">
                  <a:solidFill>
                    <a:schemeClr val="tx1"/>
                  </a:solidFill>
                  <a:miter lim="800000"/>
                  <a:headEnd/>
                  <a:tailEnd/>
                </a:ln>
                <a:effectLst/>
              </p:spPr>
              <p:txBody>
                <a:bodyPr wrap="none" lIns="92075" tIns="46038" rIns="92075" bIns="46038" anchor="ctr"/>
                <a:lstStyle/>
                <a:p>
                  <a:endParaRPr lang="en-US" sz="1600" b="1"/>
                </a:p>
              </p:txBody>
            </p:sp>
          </p:grpSp>
        </p:grpSp>
      </p:grpSp>
      <p:sp>
        <p:nvSpPr>
          <p:cNvPr id="33" name="Text Box 76"/>
          <p:cNvSpPr txBox="1">
            <a:spLocks noChangeArrowheads="1"/>
          </p:cNvSpPr>
          <p:nvPr/>
        </p:nvSpPr>
        <p:spPr bwMode="auto">
          <a:xfrm>
            <a:off x="3962400" y="1281113"/>
            <a:ext cx="5181600" cy="1323439"/>
          </a:xfrm>
          <a:prstGeom prst="rect">
            <a:avLst/>
          </a:prstGeom>
          <a:noFill/>
          <a:ln w="19050">
            <a:noFill/>
            <a:miter lim="800000"/>
            <a:headEnd/>
            <a:tailEnd/>
          </a:ln>
          <a:effectLst/>
        </p:spPr>
        <p:txBody>
          <a:bodyPr>
            <a:spAutoFit/>
          </a:bodyPr>
          <a:lstStyle/>
          <a:p>
            <a:pPr algn="l" eaLnBrk="1" hangingPunct="1">
              <a:spcBef>
                <a:spcPct val="50000"/>
              </a:spcBef>
            </a:pPr>
            <a:r>
              <a:rPr lang="en-US" sz="1600" b="1" dirty="0">
                <a:latin typeface="Calibri" pitchFamily="34" charset="0"/>
                <a:cs typeface="Courier New" pitchFamily="49" charset="0"/>
              </a:rPr>
              <a:t>after(): call(void </a:t>
            </a:r>
            <a:r>
              <a:rPr lang="en-US" sz="1600" b="1" dirty="0" err="1">
                <a:latin typeface="Calibri" pitchFamily="34" charset="0"/>
                <a:cs typeface="Courier New" pitchFamily="49" charset="0"/>
              </a:rPr>
              <a:t>FigureElement+.set</a:t>
            </a:r>
            <a:r>
              <a:rPr lang="en-US" sz="1600" b="1" dirty="0">
                <a:latin typeface="Calibri" pitchFamily="34" charset="0"/>
                <a:cs typeface="Courier New" pitchFamily="49" charset="0"/>
              </a:rPr>
              <a:t>*(..))</a:t>
            </a:r>
            <a:br>
              <a:rPr lang="en-US" sz="1600" b="1" dirty="0">
                <a:latin typeface="Calibri" pitchFamily="34" charset="0"/>
                <a:cs typeface="Courier New" pitchFamily="49" charset="0"/>
              </a:rPr>
            </a:br>
            <a:r>
              <a:rPr lang="en-US" sz="1600" b="1" dirty="0">
                <a:latin typeface="Calibri" pitchFamily="34" charset="0"/>
                <a:cs typeface="Courier New" pitchFamily="49" charset="0"/>
              </a:rPr>
              <a:t>         || call(void </a:t>
            </a:r>
            <a:r>
              <a:rPr lang="en-US" sz="1600" b="1" dirty="0" err="1">
                <a:latin typeface="Calibri" pitchFamily="34" charset="0"/>
                <a:cs typeface="Courier New" pitchFamily="49" charset="0"/>
              </a:rPr>
              <a:t>FigureElement.moveBy</a:t>
            </a:r>
            <a:r>
              <a:rPr lang="en-US" sz="1600" b="1" dirty="0">
                <a:latin typeface="Calibri" pitchFamily="34" charset="0"/>
                <a:cs typeface="Courier New" pitchFamily="49" charset="0"/>
              </a:rPr>
              <a:t>(</a:t>
            </a:r>
            <a:r>
              <a:rPr lang="en-US" sz="1600" b="1" dirty="0" err="1">
                <a:latin typeface="Calibri" pitchFamily="34" charset="0"/>
                <a:cs typeface="Courier New" pitchFamily="49" charset="0"/>
              </a:rPr>
              <a:t>int</a:t>
            </a:r>
            <a:r>
              <a:rPr lang="en-US" sz="1600" b="1" dirty="0">
                <a:latin typeface="Calibri" pitchFamily="34" charset="0"/>
                <a:cs typeface="Courier New" pitchFamily="49" charset="0"/>
              </a:rPr>
              <a:t>, </a:t>
            </a:r>
            <a:r>
              <a:rPr lang="en-US" sz="1600" b="1" dirty="0" err="1">
                <a:latin typeface="Calibri" pitchFamily="34" charset="0"/>
                <a:cs typeface="Courier New" pitchFamily="49" charset="0"/>
              </a:rPr>
              <a:t>int</a:t>
            </a:r>
            <a:r>
              <a:rPr lang="en-US" sz="1600" b="1" dirty="0">
                <a:latin typeface="Calibri" pitchFamily="34" charset="0"/>
                <a:cs typeface="Courier New" pitchFamily="49" charset="0"/>
              </a:rPr>
              <a:t>))</a:t>
            </a:r>
            <a:br>
              <a:rPr lang="en-US" sz="1600" b="1" dirty="0">
                <a:latin typeface="Calibri" pitchFamily="34" charset="0"/>
                <a:cs typeface="Courier New" pitchFamily="49" charset="0"/>
              </a:rPr>
            </a:br>
            <a:r>
              <a:rPr lang="en-US" sz="1600" b="1" dirty="0">
                <a:latin typeface="Calibri" pitchFamily="34" charset="0"/>
                <a:cs typeface="Courier New" pitchFamily="49" charset="0"/>
              </a:rPr>
              <a:t>{</a:t>
            </a:r>
            <a:br>
              <a:rPr lang="en-US" sz="1600" b="1" dirty="0">
                <a:latin typeface="Calibri" pitchFamily="34" charset="0"/>
                <a:cs typeface="Courier New" pitchFamily="49" charset="0"/>
              </a:rPr>
            </a:br>
            <a:r>
              <a:rPr lang="en-US" sz="1600" b="1" dirty="0">
                <a:latin typeface="Calibri" pitchFamily="34" charset="0"/>
                <a:cs typeface="Courier New" pitchFamily="49" charset="0"/>
              </a:rPr>
              <a:t>  </a:t>
            </a:r>
            <a:r>
              <a:rPr lang="en-US" sz="1600" b="1" dirty="0" err="1">
                <a:latin typeface="Calibri" pitchFamily="34" charset="0"/>
                <a:cs typeface="Courier New" pitchFamily="49" charset="0"/>
              </a:rPr>
              <a:t>Display.update</a:t>
            </a:r>
            <a:r>
              <a:rPr lang="en-US" sz="1600" b="1" dirty="0">
                <a:latin typeface="Calibri" pitchFamily="34" charset="0"/>
                <a:cs typeface="Courier New" pitchFamily="49" charset="0"/>
              </a:rPr>
              <a:t>();</a:t>
            </a:r>
            <a:br>
              <a:rPr lang="en-US" sz="1600" b="1" dirty="0">
                <a:latin typeface="Calibri" pitchFamily="34" charset="0"/>
                <a:cs typeface="Courier New" pitchFamily="49" charset="0"/>
              </a:rPr>
            </a:br>
            <a:r>
              <a:rPr lang="en-US" sz="1600" b="1" dirty="0">
                <a:latin typeface="Calibri" pitchFamily="34" charset="0"/>
                <a:cs typeface="Courier New" pitchFamily="49" charset="0"/>
              </a:rPr>
              <a:t>}</a:t>
            </a:r>
            <a:endParaRPr lang="en-US" sz="2000" b="1" dirty="0">
              <a:latin typeface="Calibri" pitchFamily="34" charset="0"/>
            </a:endParaRPr>
          </a:p>
        </p:txBody>
      </p:sp>
      <p:sp>
        <p:nvSpPr>
          <p:cNvPr id="34" name="Text Box 78"/>
          <p:cNvSpPr txBox="1">
            <a:spLocks noChangeArrowheads="1"/>
          </p:cNvSpPr>
          <p:nvPr/>
        </p:nvSpPr>
        <p:spPr bwMode="auto">
          <a:xfrm>
            <a:off x="5715000" y="5791200"/>
            <a:ext cx="1524000" cy="454025"/>
          </a:xfrm>
          <a:prstGeom prst="rect">
            <a:avLst/>
          </a:prstGeom>
          <a:noFill/>
          <a:ln w="19050">
            <a:noFill/>
            <a:miter lim="800000"/>
            <a:headEnd/>
            <a:tailEnd/>
          </a:ln>
          <a:effectLst/>
        </p:spPr>
        <p:txBody>
          <a:bodyPr>
            <a:spAutoFit/>
          </a:bodyPr>
          <a:lstStyle/>
          <a:p>
            <a:pPr algn="l" eaLnBrk="1" hangingPunct="1">
              <a:spcBef>
                <a:spcPct val="50000"/>
              </a:spcBef>
            </a:pPr>
            <a:r>
              <a:rPr lang="en-US" sz="400" b="1">
                <a:solidFill>
                  <a:schemeClr val="folHlink"/>
                </a:solidFill>
                <a:latin typeface="Courier New" pitchFamily="49" charset="0"/>
                <a:cs typeface="Courier New" pitchFamily="49" charset="0"/>
              </a:rPr>
              <a:t>after(): call(void FigureElement+.set*(..))</a:t>
            </a:r>
            <a:br>
              <a:rPr lang="en-US" sz="400" b="1">
                <a:solidFill>
                  <a:schemeClr val="folHlink"/>
                </a:solidFill>
                <a:latin typeface="Courier New" pitchFamily="49" charset="0"/>
                <a:cs typeface="Courier New" pitchFamily="49" charset="0"/>
              </a:rPr>
            </a:br>
            <a:r>
              <a:rPr lang="en-US" sz="400" b="1">
                <a:solidFill>
                  <a:schemeClr val="folHlink"/>
                </a:solidFill>
                <a:latin typeface="Courier New" pitchFamily="49" charset="0"/>
                <a:cs typeface="Courier New" pitchFamily="49" charset="0"/>
              </a:rPr>
              <a:t>         || call(void FigureElement.moveBy(int, int))</a:t>
            </a:r>
            <a:br>
              <a:rPr lang="en-US" sz="400" b="1">
                <a:solidFill>
                  <a:schemeClr val="folHlink"/>
                </a:solidFill>
                <a:latin typeface="Courier New" pitchFamily="49" charset="0"/>
                <a:cs typeface="Courier New" pitchFamily="49" charset="0"/>
              </a:rPr>
            </a:br>
            <a:r>
              <a:rPr lang="en-US" sz="400" b="1">
                <a:solidFill>
                  <a:schemeClr val="folHlink"/>
                </a:solidFill>
                <a:latin typeface="Courier New" pitchFamily="49" charset="0"/>
                <a:cs typeface="Courier New" pitchFamily="49" charset="0"/>
              </a:rPr>
              <a:t>{</a:t>
            </a:r>
            <a:br>
              <a:rPr lang="en-US" sz="400" b="1">
                <a:solidFill>
                  <a:schemeClr val="folHlink"/>
                </a:solidFill>
                <a:latin typeface="Courier New" pitchFamily="49" charset="0"/>
                <a:cs typeface="Courier New" pitchFamily="49" charset="0"/>
              </a:rPr>
            </a:br>
            <a:r>
              <a:rPr lang="en-US" sz="400" b="1">
                <a:solidFill>
                  <a:schemeClr val="folHlink"/>
                </a:solidFill>
                <a:latin typeface="Courier New" pitchFamily="49" charset="0"/>
                <a:cs typeface="Courier New" pitchFamily="49" charset="0"/>
              </a:rPr>
              <a:t>  Display.update();</a:t>
            </a:r>
            <a:br>
              <a:rPr lang="en-US" sz="400" b="1">
                <a:solidFill>
                  <a:schemeClr val="folHlink"/>
                </a:solidFill>
                <a:latin typeface="Courier New" pitchFamily="49" charset="0"/>
                <a:cs typeface="Courier New" pitchFamily="49" charset="0"/>
              </a:rPr>
            </a:br>
            <a:r>
              <a:rPr lang="en-US" sz="400" b="1">
                <a:solidFill>
                  <a:schemeClr val="folHlink"/>
                </a:solidFill>
                <a:latin typeface="Courier New" pitchFamily="49" charset="0"/>
                <a:cs typeface="Courier New" pitchFamily="49" charset="0"/>
              </a:rPr>
              <a:t>}</a:t>
            </a:r>
            <a:endParaRPr lang="en-US" sz="400">
              <a:solidFill>
                <a:schemeClr val="folHlink"/>
              </a:solidFill>
            </a:endParaRPr>
          </a:p>
        </p:txBody>
      </p:sp>
      <p:sp>
        <p:nvSpPr>
          <p:cNvPr id="35" name="Freeform 79"/>
          <p:cNvSpPr>
            <a:spLocks/>
          </p:cNvSpPr>
          <p:nvPr/>
        </p:nvSpPr>
        <p:spPr bwMode="auto">
          <a:xfrm>
            <a:off x="4876800" y="2286000"/>
            <a:ext cx="3227388" cy="3505200"/>
          </a:xfrm>
          <a:custGeom>
            <a:avLst/>
            <a:gdLst/>
            <a:ahLst/>
            <a:cxnLst>
              <a:cxn ang="0">
                <a:pos x="1461" y="2201"/>
              </a:cxn>
              <a:cxn ang="0">
                <a:pos x="2030" y="1886"/>
              </a:cxn>
              <a:cxn ang="0">
                <a:pos x="1440" y="624"/>
              </a:cxn>
              <a:cxn ang="0">
                <a:pos x="0" y="0"/>
              </a:cxn>
            </a:cxnLst>
            <a:rect l="0" t="0" r="r" b="b"/>
            <a:pathLst>
              <a:path w="2033" h="2208">
                <a:moveTo>
                  <a:pt x="1461" y="2201"/>
                </a:moveTo>
                <a:cubicBezTo>
                  <a:pt x="1577" y="2208"/>
                  <a:pt x="2033" y="2149"/>
                  <a:pt x="2030" y="1886"/>
                </a:cubicBezTo>
                <a:cubicBezTo>
                  <a:pt x="2027" y="1623"/>
                  <a:pt x="1778" y="938"/>
                  <a:pt x="1440" y="624"/>
                </a:cubicBezTo>
                <a:cubicBezTo>
                  <a:pt x="1102" y="310"/>
                  <a:pt x="552" y="168"/>
                  <a:pt x="0" y="0"/>
                </a:cubicBezTo>
              </a:path>
            </a:pathLst>
          </a:custGeom>
          <a:noFill/>
          <a:ln w="9525" cap="flat" cmpd="sng">
            <a:solidFill>
              <a:schemeClr val="folHlink"/>
            </a:solidFill>
            <a:prstDash val="solid"/>
            <a:round/>
            <a:headEnd/>
            <a:tailEnd/>
          </a:ln>
          <a:effectLst/>
        </p:spPr>
        <p:txBody>
          <a:bodyPr wrap="none" anchor="ctr"/>
          <a:lstStyle/>
          <a:p>
            <a:endParaRPr lang="en-US"/>
          </a:p>
        </p:txBody>
      </p:sp>
      <p:sp>
        <p:nvSpPr>
          <p:cNvPr id="36" name="Freeform 80"/>
          <p:cNvSpPr>
            <a:spLocks/>
          </p:cNvSpPr>
          <p:nvPr/>
        </p:nvSpPr>
        <p:spPr bwMode="auto">
          <a:xfrm>
            <a:off x="7304088" y="1817688"/>
            <a:ext cx="1620837" cy="4202112"/>
          </a:xfrm>
          <a:custGeom>
            <a:avLst/>
            <a:gdLst/>
            <a:ahLst/>
            <a:cxnLst>
              <a:cxn ang="0">
                <a:pos x="0" y="2647"/>
              </a:cxn>
              <a:cxn ang="0">
                <a:pos x="583" y="2242"/>
              </a:cxn>
              <a:cxn ang="0">
                <a:pos x="418" y="1049"/>
              </a:cxn>
              <a:cxn ang="0">
                <a:pos x="926" y="268"/>
              </a:cxn>
              <a:cxn ang="0">
                <a:pos x="988" y="0"/>
              </a:cxn>
            </a:cxnLst>
            <a:rect l="0" t="0" r="r" b="b"/>
            <a:pathLst>
              <a:path w="1021" h="2647">
                <a:moveTo>
                  <a:pt x="0" y="2647"/>
                </a:moveTo>
                <a:cubicBezTo>
                  <a:pt x="76" y="2551"/>
                  <a:pt x="513" y="2508"/>
                  <a:pt x="583" y="2242"/>
                </a:cubicBezTo>
                <a:cubicBezTo>
                  <a:pt x="653" y="1976"/>
                  <a:pt x="361" y="1378"/>
                  <a:pt x="418" y="1049"/>
                </a:cubicBezTo>
                <a:cubicBezTo>
                  <a:pt x="475" y="720"/>
                  <a:pt x="831" y="443"/>
                  <a:pt x="926" y="268"/>
                </a:cubicBezTo>
                <a:cubicBezTo>
                  <a:pt x="1021" y="93"/>
                  <a:pt x="975" y="56"/>
                  <a:pt x="988" y="0"/>
                </a:cubicBezTo>
              </a:path>
            </a:pathLst>
          </a:custGeom>
          <a:noFill/>
          <a:ln w="9525" cap="flat" cmpd="sng">
            <a:solidFill>
              <a:schemeClr val="folHlink"/>
            </a:solidFill>
            <a:prstDash val="solid"/>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5" name="Content Placeholder 4"/>
          <p:cNvSpPr>
            <a:spLocks noGrp="1"/>
          </p:cNvSpPr>
          <p:nvPr>
            <p:ph idx="1"/>
          </p:nvPr>
        </p:nvSpPr>
        <p:spPr/>
        <p:txBody>
          <a:bodyPr/>
          <a:lstStyle/>
          <a:p>
            <a:r>
              <a:rPr lang="en-US" dirty="0" smtClean="0"/>
              <a:t>You’ll need your UW </a:t>
            </a:r>
            <a:r>
              <a:rPr lang="en-US" dirty="0" err="1" smtClean="0"/>
              <a:t>NetID</a:t>
            </a:r>
            <a:endParaRPr lang="en-US" dirty="0" smtClean="0"/>
          </a:p>
          <a:p>
            <a:r>
              <a:rPr lang="en-US" dirty="0" smtClean="0"/>
              <a:t>Mailing list is set up (automatically using your </a:t>
            </a:r>
            <a:r>
              <a:rPr lang="en-US" dirty="0" err="1" smtClean="0"/>
              <a:t>NetID</a:t>
            </a:r>
            <a:r>
              <a:rPr lang="en-US" dirty="0" smtClean="0"/>
              <a:t>)</a:t>
            </a:r>
          </a:p>
          <a:p>
            <a:r>
              <a:rPr lang="en-US" dirty="0" smtClean="0"/>
              <a:t>No official office hours – phone, email, etc. posted on the web – and I try to be around a bit before and after lecture</a:t>
            </a:r>
          </a:p>
          <a:p>
            <a:r>
              <a:rPr lang="en-US" dirty="0" smtClean="0"/>
              <a:t>I will be gone for two lectures (January 25 and February 22) – Yuriy and Reid will lecture, respectively</a:t>
            </a:r>
          </a:p>
          <a:p>
            <a:r>
              <a:rPr lang="en-US" dirty="0" smtClean="0"/>
              <a:t>There are two holidays (January 18 and February 15)</a:t>
            </a:r>
          </a:p>
          <a:p>
            <a:r>
              <a:rPr lang="en-US" dirty="0" smtClean="0"/>
              <a:t>I haven’t decided about March 15</a:t>
            </a:r>
            <a:r>
              <a:rPr lang="en-US" baseline="30000" dirty="0" smtClean="0"/>
              <a:t>th</a:t>
            </a:r>
            <a:r>
              <a:rPr lang="en-US" dirty="0" smtClean="0"/>
              <a:t> – final or final class or …</a:t>
            </a:r>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a:t>
            </a:r>
            <a:endParaRPr lang="en-US" dirty="0"/>
          </a:p>
        </p:txBody>
      </p:sp>
      <p:sp>
        <p:nvSpPr>
          <p:cNvPr id="9" name="Content Placeholder 8"/>
          <p:cNvSpPr>
            <a:spLocks noGrp="1"/>
          </p:cNvSpPr>
          <p:nvPr>
            <p:ph idx="1"/>
          </p:nvPr>
        </p:nvSpPr>
        <p:spPr/>
        <p:txBody>
          <a:bodyPr/>
          <a:lstStyle/>
          <a:p>
            <a:r>
              <a:rPr lang="en-US"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Free association</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6</a:t>
            </a:fld>
            <a:endParaRPr lang="en-US"/>
          </a:p>
        </p:txBody>
      </p:sp>
      <p:sp>
        <p:nvSpPr>
          <p:cNvPr id="10" name="Rectangle 9"/>
          <p:cNvSpPr/>
          <p:nvPr/>
        </p:nvSpPr>
        <p:spPr>
          <a:xfrm>
            <a:off x="165935" y="3524655"/>
            <a:ext cx="184730" cy="707886"/>
          </a:xfrm>
          <a:prstGeom prst="rect">
            <a:avLst/>
          </a:prstGeom>
          <a:noFill/>
          <a:scene3d>
            <a:camera prst="orthographicFront">
              <a:rot lat="0" lon="0" rev="5400000"/>
            </a:camera>
            <a:lightRig rig="threePt" dir="t"/>
          </a:scene3d>
        </p:spPr>
        <p:txBody>
          <a:bodyPr wrap="none" lIns="91440" tIns="45720" rIns="91440" bIns="45720">
            <a:spAutoFit/>
          </a:bodyPr>
          <a:lstStyle/>
          <a:p>
            <a:pPr algn="ctr"/>
            <a:endParaRPr lang="en-US" sz="40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work</a:t>
            </a:r>
            <a:endParaRPr lang="en-US" dirty="0"/>
          </a:p>
        </p:txBody>
      </p:sp>
      <p:sp>
        <p:nvSpPr>
          <p:cNvPr id="3" name="Content Placeholder 2"/>
          <p:cNvSpPr>
            <a:spLocks noGrp="1"/>
          </p:cNvSpPr>
          <p:nvPr>
            <p:ph idx="1"/>
          </p:nvPr>
        </p:nvSpPr>
        <p:spPr/>
        <p:txBody>
          <a:bodyPr/>
          <a:lstStyle/>
          <a:p>
            <a:r>
              <a:rPr lang="en-US" sz="2000" dirty="0" smtClean="0"/>
              <a:t>Structured, 200-400 word reports on your choice of 10 assigned papers during the quarter (20% of grade, 2% each)</a:t>
            </a:r>
          </a:p>
          <a:p>
            <a:r>
              <a:rPr lang="en-US" sz="2000" dirty="0" smtClean="0"/>
              <a:t>Two state-of-the-research reports (60% of the grade, 30% each).  These are secondary research reports</a:t>
            </a:r>
          </a:p>
          <a:p>
            <a:pPr lvl="1"/>
            <a:r>
              <a:rPr lang="en-US" sz="2000" dirty="0" smtClean="0"/>
              <a:t>on topics that you select – and we approve – within the scope of the three parts of the course,</a:t>
            </a:r>
          </a:p>
          <a:p>
            <a:pPr lvl="1"/>
            <a:r>
              <a:rPr lang="en-US" sz="2000" dirty="0" smtClean="0"/>
              <a:t>with identification of pertinent papers and materials (perhaps with help from us), perhaps some hands-on experience for some kinds of topics, and </a:t>
            </a:r>
          </a:p>
          <a:p>
            <a:pPr lvl="1"/>
            <a:r>
              <a:rPr lang="en-US" sz="2000" dirty="0" smtClean="0"/>
              <a:t>a written, scholarly report on the topic and your analysis of it, complete with citations, open questions, etc.  </a:t>
            </a:r>
          </a:p>
          <a:p>
            <a:r>
              <a:rPr lang="en-US" sz="2000" dirty="0" smtClean="0"/>
              <a:t>Class participation during lecture and on online forums (10%)</a:t>
            </a:r>
          </a:p>
          <a:p>
            <a:r>
              <a:rPr lang="en-US" sz="2000" dirty="0" smtClean="0"/>
              <a:t>Other 10% to be decided</a:t>
            </a:r>
          </a:p>
          <a:p>
            <a:endParaRPr lang="en-US" sz="20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reports I</a:t>
            </a:r>
            <a:endParaRPr lang="en-US" dirty="0"/>
          </a:p>
        </p:txBody>
      </p:sp>
      <p:sp>
        <p:nvSpPr>
          <p:cNvPr id="9" name="Content Placeholder 8"/>
          <p:cNvSpPr>
            <a:spLocks noGrp="1"/>
          </p:cNvSpPr>
          <p:nvPr>
            <p:ph idx="1"/>
          </p:nvPr>
        </p:nvSpPr>
        <p:spPr/>
        <p:txBody>
          <a:bodyPr>
            <a:normAutofit lnSpcReduction="10000"/>
          </a:bodyPr>
          <a:lstStyle/>
          <a:p>
            <a:pPr marL="514350" indent="-514350">
              <a:buFont typeface="+mj-lt"/>
              <a:buAutoNum type="romanUcPeriod"/>
            </a:pPr>
            <a:r>
              <a:rPr lang="en-US" dirty="0" smtClean="0"/>
              <a:t>1-2 sentences: what is the major claim of the paper?</a:t>
            </a:r>
          </a:p>
          <a:p>
            <a:pPr marL="514350" indent="-514350">
              <a:buFont typeface="+mj-lt"/>
              <a:buAutoNum type="romanUcPeriod"/>
            </a:pPr>
            <a:r>
              <a:rPr lang="en-US" dirty="0" smtClean="0"/>
              <a:t>2-3 sentences: what is the form of the evidence supporting the claim?</a:t>
            </a:r>
          </a:p>
          <a:p>
            <a:pPr marL="514350" indent="-514350">
              <a:buFont typeface="+mj-lt"/>
              <a:buAutoNum type="romanUcPeriod"/>
            </a:pPr>
            <a:r>
              <a:rPr lang="en-US" dirty="0" smtClean="0"/>
              <a:t>2-3 sentences: what are the strongest points of the paper?</a:t>
            </a:r>
          </a:p>
          <a:p>
            <a:pPr marL="514350" indent="-514350">
              <a:buFont typeface="+mj-lt"/>
              <a:buAutoNum type="romanUcPeriod"/>
            </a:pPr>
            <a:r>
              <a:rPr lang="en-US" dirty="0" smtClean="0"/>
              <a:t>2-3 sentences: what are the weakest points of the paper?</a:t>
            </a:r>
          </a:p>
          <a:p>
            <a:pPr marL="514350" indent="-514350">
              <a:buFont typeface="+mj-lt"/>
              <a:buAutoNum type="romanUcPeriod"/>
            </a:pPr>
            <a:r>
              <a:rPr lang="en-US" dirty="0" smtClean="0"/>
              <a:t>Remainder: other comments/questions about the work</a:t>
            </a:r>
          </a:p>
          <a:p>
            <a:r>
              <a:rPr lang="en-US" dirty="0" smtClean="0"/>
              <a:t>The suggested lengths are guidelines: you can use the space differently.  But I-IV must be addressed explicitly</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reports II</a:t>
            </a:r>
            <a:endParaRPr lang="en-US" dirty="0"/>
          </a:p>
        </p:txBody>
      </p:sp>
      <p:sp>
        <p:nvSpPr>
          <p:cNvPr id="3" name="Content Placeholder 2"/>
          <p:cNvSpPr>
            <a:spLocks noGrp="1"/>
          </p:cNvSpPr>
          <p:nvPr>
            <p:ph idx="1"/>
          </p:nvPr>
        </p:nvSpPr>
        <p:spPr/>
        <p:txBody>
          <a:bodyPr/>
          <a:lstStyle/>
          <a:p>
            <a:r>
              <a:rPr lang="en-US" dirty="0" smtClean="0"/>
              <a:t>Due dates – these can come in earlier</a:t>
            </a:r>
          </a:p>
          <a:p>
            <a:pPr lvl="1"/>
            <a:r>
              <a:rPr lang="en-US" dirty="0" smtClean="0"/>
              <a:t>1</a:t>
            </a:r>
            <a:r>
              <a:rPr lang="en-US" baseline="30000" dirty="0" smtClean="0"/>
              <a:t>st</a:t>
            </a:r>
            <a:r>
              <a:rPr lang="en-US" dirty="0" smtClean="0"/>
              <a:t> and 2</a:t>
            </a:r>
            <a:r>
              <a:rPr lang="en-US" baseline="30000" dirty="0" smtClean="0"/>
              <a:t>nd</a:t>
            </a:r>
            <a:r>
              <a:rPr lang="en-US" dirty="0" smtClean="0"/>
              <a:t>: due 11PM Sunday January 17</a:t>
            </a:r>
            <a:r>
              <a:rPr lang="en-US" baseline="30000" dirty="0" smtClean="0"/>
              <a:t>th</a:t>
            </a:r>
            <a:endParaRPr lang="en-US" dirty="0" smtClean="0"/>
          </a:p>
          <a:p>
            <a:pPr lvl="1"/>
            <a:r>
              <a:rPr lang="en-US" dirty="0" smtClean="0"/>
              <a:t>3</a:t>
            </a:r>
            <a:r>
              <a:rPr lang="en-US" baseline="30000" dirty="0" smtClean="0"/>
              <a:t>rd</a:t>
            </a:r>
            <a:r>
              <a:rPr lang="en-US" dirty="0" smtClean="0"/>
              <a:t> and 4</a:t>
            </a:r>
            <a:r>
              <a:rPr lang="en-US" baseline="30000" dirty="0" smtClean="0"/>
              <a:t>th</a:t>
            </a:r>
            <a:r>
              <a:rPr lang="en-US" dirty="0" smtClean="0"/>
              <a:t>: due 11PM Sunday January 31</a:t>
            </a:r>
            <a:r>
              <a:rPr lang="en-US" baseline="30000" dirty="0" smtClean="0"/>
              <a:t>th</a:t>
            </a:r>
            <a:endParaRPr lang="en-US" dirty="0" smtClean="0"/>
          </a:p>
          <a:p>
            <a:pPr lvl="1"/>
            <a:r>
              <a:rPr lang="en-US" dirty="0" smtClean="0"/>
              <a:t>5</a:t>
            </a:r>
            <a:r>
              <a:rPr lang="en-US" baseline="30000" dirty="0" smtClean="0"/>
              <a:t>th</a:t>
            </a:r>
            <a:r>
              <a:rPr lang="en-US" dirty="0" smtClean="0"/>
              <a:t> and 6</a:t>
            </a:r>
            <a:r>
              <a:rPr lang="en-US" baseline="30000" dirty="0" smtClean="0"/>
              <a:t>th</a:t>
            </a:r>
            <a:r>
              <a:rPr lang="en-US" dirty="0" smtClean="0"/>
              <a:t>: due 11PM Sunday February 14</a:t>
            </a:r>
            <a:r>
              <a:rPr lang="en-US" baseline="30000" dirty="0" smtClean="0"/>
              <a:t>th</a:t>
            </a:r>
          </a:p>
          <a:p>
            <a:pPr lvl="1"/>
            <a:r>
              <a:rPr lang="en-US" dirty="0" smtClean="0"/>
              <a:t>7</a:t>
            </a:r>
            <a:r>
              <a:rPr lang="en-US" baseline="30000" dirty="0" smtClean="0"/>
              <a:t>th</a:t>
            </a:r>
            <a:r>
              <a:rPr lang="en-US" dirty="0" smtClean="0"/>
              <a:t> and 8</a:t>
            </a:r>
            <a:r>
              <a:rPr lang="en-US" baseline="30000" dirty="0" smtClean="0"/>
              <a:t>th</a:t>
            </a:r>
            <a:r>
              <a:rPr lang="en-US" dirty="0" smtClean="0"/>
              <a:t>: due 11PM Sunday February 28</a:t>
            </a:r>
            <a:r>
              <a:rPr lang="en-US" baseline="30000" dirty="0" smtClean="0"/>
              <a:t>th</a:t>
            </a:r>
          </a:p>
          <a:p>
            <a:pPr lvl="1"/>
            <a:r>
              <a:rPr lang="en-US" dirty="0" smtClean="0"/>
              <a:t>9</a:t>
            </a:r>
            <a:r>
              <a:rPr lang="en-US" baseline="30000" dirty="0" smtClean="0"/>
              <a:t>th</a:t>
            </a:r>
            <a:r>
              <a:rPr lang="en-US" dirty="0" smtClean="0"/>
              <a:t> and 10</a:t>
            </a:r>
            <a:r>
              <a:rPr lang="en-US" baseline="30000" dirty="0" smtClean="0"/>
              <a:t>th</a:t>
            </a:r>
            <a:r>
              <a:rPr lang="en-US" dirty="0" smtClean="0"/>
              <a:t>: due 11PM Sunday March 14</a:t>
            </a:r>
            <a:r>
              <a:rPr lang="en-US" baseline="30000" dirty="0" smtClean="0"/>
              <a:t>th</a:t>
            </a:r>
          </a:p>
          <a:p>
            <a:r>
              <a:rPr lang="en-US" dirty="0" smtClean="0"/>
              <a:t>Done individually</a:t>
            </a:r>
          </a:p>
          <a:p>
            <a:r>
              <a:rPr lang="en-US" dirty="0" smtClean="0"/>
              <a:t>Submitted through UW Catalyst </a:t>
            </a:r>
            <a:r>
              <a:rPr lang="en-US" dirty="0" err="1" smtClean="0"/>
              <a:t>dropbox</a:t>
            </a:r>
            <a:r>
              <a:rPr lang="en-US" dirty="0" smtClean="0"/>
              <a:t> (link also on the 504 web) – you’ll need your UW </a:t>
            </a:r>
            <a:r>
              <a:rPr lang="en-US" dirty="0" err="1" smtClean="0"/>
              <a:t>NetID</a:t>
            </a:r>
            <a:r>
              <a:rPr lang="en-US" dirty="0" smtClean="0"/>
              <a:t> </a:t>
            </a:r>
          </a:p>
          <a:p>
            <a:pPr lvl="1"/>
            <a:r>
              <a:rPr lang="en-US" sz="1800" dirty="0" smtClean="0">
                <a:hlinkClick r:id="rId3"/>
              </a:rPr>
              <a:t>https://catalysttools.washington.edu/collectit/dropbox/notkin/8463</a:t>
            </a:r>
            <a:endParaRPr lang="en-US" sz="1800" dirty="0" smtClean="0"/>
          </a:p>
          <a:p>
            <a:pPr lvl="1"/>
            <a:endParaRPr lang="en-US" baseline="30000"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State-of-the-research reports</a:t>
            </a:r>
            <a:endParaRPr lang="en-US" dirty="0"/>
          </a:p>
        </p:txBody>
      </p:sp>
      <p:sp>
        <p:nvSpPr>
          <p:cNvPr id="3" name="Content Placeholder 2"/>
          <p:cNvSpPr>
            <a:spLocks noGrp="1"/>
          </p:cNvSpPr>
          <p:nvPr>
            <p:ph idx="1"/>
          </p:nvPr>
        </p:nvSpPr>
        <p:spPr/>
        <p:txBody>
          <a:bodyPr/>
          <a:lstStyle/>
          <a:p>
            <a:r>
              <a:rPr lang="en-US" sz="2000" dirty="0" smtClean="0"/>
              <a:t>Can be done individually or in groups of two or three</a:t>
            </a:r>
          </a:p>
          <a:p>
            <a:pPr lvl="1"/>
            <a:r>
              <a:rPr lang="en-US" sz="2000" dirty="0" smtClean="0"/>
              <a:t>You can work differently for each report – it’s up to you</a:t>
            </a:r>
          </a:p>
          <a:p>
            <a:pPr lvl="1"/>
            <a:r>
              <a:rPr lang="en-US" sz="2000" dirty="0" smtClean="0"/>
              <a:t>Barring anything really unusual, all participants in a group share the same grade for a report</a:t>
            </a:r>
            <a:endParaRPr lang="en-US" dirty="0" smtClean="0"/>
          </a:p>
          <a:p>
            <a:r>
              <a:rPr lang="en-US" sz="2000" dirty="0" smtClean="0"/>
              <a:t>The reports will be posted for comment by the staff and other students in the course (details forthcoming)</a:t>
            </a:r>
          </a:p>
          <a:p>
            <a:r>
              <a:rPr lang="en-US" sz="2000" dirty="0" smtClean="0"/>
              <a:t>The web points at some “roadmap” papers that have a general feel like what we expect</a:t>
            </a:r>
          </a:p>
          <a:p>
            <a:r>
              <a:rPr lang="en-US" sz="2000" dirty="0" smtClean="0"/>
              <a:t>Due dates are yet to be decided</a:t>
            </a:r>
          </a:p>
          <a:p>
            <a:pPr lvl="1"/>
            <a:r>
              <a:rPr lang="en-US" sz="2000" dirty="0" smtClean="0"/>
              <a:t>There will be an earlier due date (for each report) for the agreement upon a topic, a first-cut at papers to read, identification of the group (if any), etc.</a:t>
            </a:r>
          </a:p>
          <a:p>
            <a:pPr lvl="1"/>
            <a:endParaRPr lang="en-US" sz="2000"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participation</a:t>
            </a:r>
            <a:endParaRPr lang="en-US" dirty="0"/>
          </a:p>
        </p:txBody>
      </p:sp>
      <p:sp>
        <p:nvSpPr>
          <p:cNvPr id="3" name="Content Placeholder 2"/>
          <p:cNvSpPr>
            <a:spLocks noGrp="1"/>
          </p:cNvSpPr>
          <p:nvPr>
            <p:ph idx="1"/>
          </p:nvPr>
        </p:nvSpPr>
        <p:spPr/>
        <p:txBody>
          <a:bodyPr/>
          <a:lstStyle/>
          <a:p>
            <a:r>
              <a:rPr lang="en-US" dirty="0" smtClean="0"/>
              <a:t>It’s all about me – and I don’t learned a darned thing if you don’t participate</a:t>
            </a:r>
          </a:p>
          <a:p>
            <a:r>
              <a:rPr lang="en-US" dirty="0" smtClean="0"/>
              <a:t>Questions and comments in lecture</a:t>
            </a:r>
          </a:p>
          <a:p>
            <a:r>
              <a:rPr lang="en-US" dirty="0" smtClean="0"/>
              <a:t>Questions and comments outside of lecture</a:t>
            </a:r>
          </a:p>
          <a:p>
            <a:r>
              <a:rPr lang="en-US" dirty="0" smtClean="0"/>
              <a:t>Comments and discussions on the state-of-the-research reports</a:t>
            </a:r>
          </a:p>
          <a:p>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From software design to architecture</a:t>
            </a:r>
            <a:endParaRPr lang="en-US" sz="32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65</a:t>
            </a:fld>
            <a:endParaRPr lang="en-US"/>
          </a:p>
        </p:txBody>
      </p:sp>
      <p:graphicFrame>
        <p:nvGraphicFramePr>
          <p:cNvPr id="6" name="Diagram 5"/>
          <p:cNvGraphicFramePr/>
          <p:nvPr/>
        </p:nvGraphicFramePr>
        <p:xfrm>
          <a:off x="368135" y="1911927"/>
          <a:ext cx="83008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latin typeface="French Script MT" pitchFamily="66" charset="0"/>
              </a:rPr>
              <a:t>S</a:t>
            </a:r>
            <a:r>
              <a:rPr lang="en-US" dirty="0" smtClean="0"/>
              <a:t>oftware </a:t>
            </a:r>
            <a:r>
              <a:rPr lang="en-US" sz="4400" b="1" dirty="0" smtClean="0">
                <a:solidFill>
                  <a:srgbClr val="FF0000"/>
                </a:solidFill>
                <a:latin typeface="French Script MT" pitchFamily="66" charset="0"/>
              </a:rPr>
              <a:t>A</a:t>
            </a:r>
            <a:r>
              <a:rPr lang="en-US" dirty="0" smtClean="0"/>
              <a:t>rchitecture</a:t>
            </a:r>
            <a:endParaRPr lang="en-US" dirty="0"/>
          </a:p>
        </p:txBody>
      </p:sp>
      <p:sp>
        <p:nvSpPr>
          <p:cNvPr id="6" name="Content Placeholder 5"/>
          <p:cNvSpPr>
            <a:spLocks noGrp="1"/>
          </p:cNvSpPr>
          <p:nvPr>
            <p:ph sz="half" idx="1"/>
          </p:nvPr>
        </p:nvSpPr>
        <p:spPr>
          <a:ln>
            <a:solidFill>
              <a:schemeClr val="accent2">
                <a:hueOff val="0"/>
                <a:satOff val="0"/>
                <a:lumOff val="0"/>
              </a:schemeClr>
            </a:solidFill>
          </a:ln>
        </p:spPr>
        <p:txBody>
          <a:bodyPr>
            <a:normAutofit/>
          </a:bodyPr>
          <a:lstStyle/>
          <a:p>
            <a:pPr marL="0" indent="0">
              <a:buNone/>
            </a:pPr>
            <a:r>
              <a:rPr lang="en-US" sz="1600" dirty="0" smtClean="0"/>
              <a:t>Perry and Wolf.  Foundations for the Study of Software Architecture. ACM Software Engineering Notes (Oct. 1992)</a:t>
            </a:r>
            <a:br>
              <a:rPr lang="en-US" sz="1600" dirty="0" smtClean="0"/>
            </a:br>
            <a:endParaRPr lang="en-US" sz="1600" dirty="0" smtClean="0"/>
          </a:p>
          <a:p>
            <a:pPr marL="0" indent="0">
              <a:buNone/>
            </a:pPr>
            <a:r>
              <a:rPr lang="en-US" sz="1600" dirty="0" smtClean="0"/>
              <a:t>“…architecture is concerned with the selection of architectural elements, their interactions, and the constraints on those elements and the interactions necessary to provide a framework in which to satisfy the requirements and serve as a basis for the design.”</a:t>
            </a:r>
          </a:p>
        </p:txBody>
      </p:sp>
      <p:sp>
        <p:nvSpPr>
          <p:cNvPr id="7" name="Content Placeholder 6"/>
          <p:cNvSpPr>
            <a:spLocks noGrp="1"/>
          </p:cNvSpPr>
          <p:nvPr>
            <p:ph sz="half" idx="2"/>
          </p:nvPr>
        </p:nvSpPr>
        <p:spPr>
          <a:ln>
            <a:solidFill>
              <a:schemeClr val="accent2">
                <a:hueOff val="0"/>
                <a:satOff val="0"/>
                <a:lumOff val="0"/>
              </a:schemeClr>
            </a:solidFill>
          </a:ln>
        </p:spPr>
        <p:txBody>
          <a:bodyPr>
            <a:noAutofit/>
          </a:bodyPr>
          <a:lstStyle/>
          <a:p>
            <a:pPr marL="0" indent="0">
              <a:buNone/>
            </a:pPr>
            <a:r>
              <a:rPr lang="en-US" sz="1600" dirty="0" err="1" smtClean="0"/>
              <a:t>Garlan</a:t>
            </a:r>
            <a:r>
              <a:rPr lang="en-US" sz="1600" dirty="0" smtClean="0"/>
              <a:t> and Shaw. Software Architecture Perspectives on an Emerging Discipline (1996) [TR 1994]</a:t>
            </a:r>
            <a:br>
              <a:rPr lang="en-US" sz="1600" dirty="0" smtClean="0"/>
            </a:br>
            <a:endParaRPr lang="en-US" sz="1600" dirty="0" smtClean="0"/>
          </a:p>
          <a:p>
            <a:pPr marL="0" indent="0">
              <a:buNone/>
            </a:pPr>
            <a:r>
              <a:rPr lang="en-US" sz="1600" dirty="0" smtClean="0"/>
              <a:t>“...beyond the algorithms and data structures of the computation; designing and specifying the overall system structure emerges as a new kind of problem. Structural issues include gross organization and global control structure; protocols for communication, synchronization, and data access; assignment of functionality to design elements; physical distribution; composition of design elements; scaling and performance; and selection among design alternatives.”</a:t>
            </a:r>
          </a:p>
        </p:txBody>
      </p:sp>
      <p:sp>
        <p:nvSpPr>
          <p:cNvPr id="3" name="Date Placeholder 2"/>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817A4F5D-B194-4D02-97B9-FEAAE1970A51}"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primary objectives</a:t>
            </a:r>
            <a:endParaRPr lang="en-US" dirty="0"/>
          </a:p>
        </p:txBody>
      </p:sp>
      <p:sp>
        <p:nvSpPr>
          <p:cNvPr id="7" name="Content Placeholder 6"/>
          <p:cNvSpPr>
            <a:spLocks noGrp="1"/>
          </p:cNvSpPr>
          <p:nvPr>
            <p:ph idx="1"/>
          </p:nvPr>
        </p:nvSpPr>
        <p:spPr/>
        <p:txBody>
          <a:bodyPr/>
          <a:lstStyle/>
          <a:p>
            <a:r>
              <a:rPr lang="en-US" dirty="0" smtClean="0"/>
              <a:t>Capturing, cataloguing and exploiting experience in software designs</a:t>
            </a:r>
          </a:p>
          <a:p>
            <a:r>
              <a:rPr lang="en-US" dirty="0" smtClean="0"/>
              <a:t>Allowing reasoning about classes of designs</a:t>
            </a:r>
          </a:p>
          <a:p>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UW CSE P504</a:t>
            </a:r>
            <a:endParaRPr lang="en-US"/>
          </a:p>
        </p:txBody>
      </p:sp>
      <p:sp>
        <p:nvSpPr>
          <p:cNvPr id="8" name="Slide Number Placeholder 8"/>
          <p:cNvSpPr>
            <a:spLocks noGrp="1"/>
          </p:cNvSpPr>
          <p:nvPr>
            <p:ph type="sldNum" sz="quarter" idx="12"/>
          </p:nvPr>
        </p:nvSpPr>
        <p:spPr/>
        <p:txBody>
          <a:bodyPr/>
          <a:lstStyle/>
          <a:p>
            <a:fld id="{83954E88-A39B-4131-A47E-08AEB57D1106}" type="slidenum">
              <a:rPr lang="en-US"/>
              <a:pPr/>
              <a:t>68</a:t>
            </a:fld>
            <a:endParaRPr lang="en-US"/>
          </a:p>
        </p:txBody>
      </p:sp>
      <p:sp>
        <p:nvSpPr>
          <p:cNvPr id="698370" name="Rectangle 1026"/>
          <p:cNvSpPr>
            <a:spLocks noGrp="1" noChangeArrowheads="1"/>
          </p:cNvSpPr>
          <p:nvPr>
            <p:ph type="title" sz="quarter"/>
          </p:nvPr>
        </p:nvSpPr>
        <p:spPr>
          <a:xfrm>
            <a:off x="685800" y="197159"/>
            <a:ext cx="7772400" cy="1144045"/>
          </a:xfrm>
        </p:spPr>
        <p:txBody>
          <a:bodyPr/>
          <a:lstStyle/>
          <a:p>
            <a:r>
              <a:rPr lang="en-US" dirty="0"/>
              <a:t>Box-and-arrow diagrams:</a:t>
            </a:r>
            <a:br>
              <a:rPr lang="en-US" dirty="0"/>
            </a:br>
            <a:r>
              <a:rPr lang="en-US" sz="2800" dirty="0"/>
              <a:t>taken from the web without attribution</a:t>
            </a:r>
          </a:p>
        </p:txBody>
      </p:sp>
      <p:pic>
        <p:nvPicPr>
          <p:cNvPr id="698375" name="Picture 1031" descr="sw-arch-1"/>
          <p:cNvPicPr>
            <a:picLocks noChangeAspect="1" noChangeArrowheads="1"/>
          </p:cNvPicPr>
          <p:nvPr/>
        </p:nvPicPr>
        <p:blipFill>
          <a:blip r:embed="rId3" cstate="print"/>
          <a:srcRect/>
          <a:stretch>
            <a:fillRect/>
          </a:stretch>
        </p:blipFill>
        <p:spPr bwMode="auto">
          <a:xfrm>
            <a:off x="676406" y="1880622"/>
            <a:ext cx="3757808" cy="1806964"/>
          </a:xfrm>
          <a:prstGeom prst="rect">
            <a:avLst/>
          </a:prstGeom>
          <a:solidFill>
            <a:schemeClr val="bg1"/>
          </a:solidFill>
          <a:ln w="9525">
            <a:noFill/>
            <a:miter lim="800000"/>
            <a:headEnd/>
            <a:tailEnd/>
          </a:ln>
        </p:spPr>
      </p:pic>
      <p:pic>
        <p:nvPicPr>
          <p:cNvPr id="698377" name="Picture 1033" descr="sw-arch-2"/>
          <p:cNvPicPr>
            <a:picLocks noChangeAspect="1" noChangeArrowheads="1"/>
          </p:cNvPicPr>
          <p:nvPr/>
        </p:nvPicPr>
        <p:blipFill>
          <a:blip r:embed="rId4" cstate="print"/>
          <a:srcRect/>
          <a:stretch>
            <a:fillRect/>
          </a:stretch>
        </p:blipFill>
        <p:spPr bwMode="auto">
          <a:xfrm>
            <a:off x="5260932" y="2256746"/>
            <a:ext cx="2614808" cy="1015536"/>
          </a:xfrm>
          <a:prstGeom prst="rect">
            <a:avLst/>
          </a:prstGeom>
          <a:noFill/>
        </p:spPr>
      </p:pic>
      <p:pic>
        <p:nvPicPr>
          <p:cNvPr id="698378" name="Picture 1034" descr="sw-arch-3"/>
          <p:cNvPicPr>
            <a:picLocks noChangeAspect="1" noChangeArrowheads="1"/>
          </p:cNvPicPr>
          <p:nvPr/>
        </p:nvPicPr>
        <p:blipFill>
          <a:blip r:embed="rId5" cstate="print"/>
          <a:srcRect/>
          <a:stretch>
            <a:fillRect/>
          </a:stretch>
        </p:blipFill>
        <p:spPr bwMode="auto">
          <a:xfrm>
            <a:off x="977030" y="3911693"/>
            <a:ext cx="2851237" cy="2582720"/>
          </a:xfrm>
          <a:prstGeom prst="rect">
            <a:avLst/>
          </a:prstGeom>
          <a:noFill/>
        </p:spPr>
      </p:pic>
      <p:pic>
        <p:nvPicPr>
          <p:cNvPr id="698379" name="Picture 1035" descr="sw-arch-4"/>
          <p:cNvPicPr>
            <a:picLocks noChangeAspect="1" noChangeArrowheads="1"/>
          </p:cNvPicPr>
          <p:nvPr/>
        </p:nvPicPr>
        <p:blipFill>
          <a:blip r:embed="rId6" cstate="print"/>
          <a:srcRect/>
          <a:stretch>
            <a:fillRect/>
          </a:stretch>
        </p:blipFill>
        <p:spPr bwMode="auto">
          <a:xfrm>
            <a:off x="4056868" y="3836469"/>
            <a:ext cx="4886716" cy="2541973"/>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40AAD5C3-5408-4A13-B22C-9D611838447E}" type="slidenum">
              <a:rPr lang="en-US"/>
              <a:pPr/>
              <a:t>69</a:t>
            </a:fld>
            <a:endParaRPr lang="en-US"/>
          </a:p>
        </p:txBody>
      </p:sp>
      <p:sp>
        <p:nvSpPr>
          <p:cNvPr id="699396" name="Rectangle 1028"/>
          <p:cNvSpPr>
            <a:spLocks noGrp="1" noChangeArrowheads="1"/>
          </p:cNvSpPr>
          <p:nvPr>
            <p:ph type="title"/>
          </p:nvPr>
        </p:nvSpPr>
        <p:spPr/>
        <p:txBody>
          <a:bodyPr/>
          <a:lstStyle/>
          <a:p>
            <a:r>
              <a:rPr lang="en-US" dirty="0"/>
              <a:t>These </a:t>
            </a:r>
            <a:r>
              <a:rPr lang="en-US" dirty="0" smtClean="0"/>
              <a:t>diagrams have value</a:t>
            </a:r>
            <a:endParaRPr lang="en-US" dirty="0"/>
          </a:p>
        </p:txBody>
      </p:sp>
      <p:sp>
        <p:nvSpPr>
          <p:cNvPr id="699397" name="Rectangle 1029"/>
          <p:cNvSpPr>
            <a:spLocks noGrp="1" noChangeArrowheads="1"/>
          </p:cNvSpPr>
          <p:nvPr>
            <p:ph type="body" idx="1"/>
          </p:nvPr>
        </p:nvSpPr>
        <p:spPr/>
        <p:txBody>
          <a:bodyPr>
            <a:normAutofit fontScale="92500"/>
          </a:bodyPr>
          <a:lstStyle/>
          <a:p>
            <a:r>
              <a:rPr lang="en-US" dirty="0" smtClean="0"/>
              <a:t>You </a:t>
            </a:r>
            <a:r>
              <a:rPr lang="en-US" dirty="0"/>
              <a:t>can find them all over the web, in textbooks, in technical documents, in research papers, over whiteboards in your office, on napkins in the cafeteria, etc.</a:t>
            </a:r>
          </a:p>
          <a:p>
            <a:r>
              <a:rPr lang="en-US" dirty="0"/>
              <a:t>Another Christopher Alexander quotation: “Drawings help people to work out intricate relationships between parts.” </a:t>
            </a:r>
          </a:p>
          <a:p>
            <a:r>
              <a:rPr lang="en-US" dirty="0"/>
              <a:t>At the same time, they are generally ill-defined: what does a box represent?  an arrow?  a layer? adjacent boxes? etc.</a:t>
            </a:r>
          </a:p>
          <a:p>
            <a:r>
              <a:rPr lang="en-US" dirty="0"/>
              <a:t>One view of software architecture research is to determine ways to give these diagrams clearer semantics and thus additional value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“Software architecture”</a:t>
            </a:r>
            <a:endParaRPr lang="en-US" dirty="0"/>
          </a:p>
        </p:txBody>
      </p:sp>
      <p:sp>
        <p:nvSpPr>
          <p:cNvPr id="3" name="Content Placeholder 2"/>
          <p:cNvSpPr>
            <a:spLocks noGrp="1"/>
          </p:cNvSpPr>
          <p:nvPr>
            <p:ph idx="1"/>
          </p:nvPr>
        </p:nvSpPr>
        <p:spPr/>
        <p:txBody>
          <a:bodyPr/>
          <a:lstStyle/>
          <a:p>
            <a:r>
              <a:rPr lang="en-US" dirty="0" smtClean="0"/>
              <a:t>Bing (12/25/09): 1-10 of 89,800,000 results</a:t>
            </a:r>
          </a:p>
          <a:p>
            <a:r>
              <a:rPr lang="en-US" dirty="0" smtClean="0"/>
              <a:t>Google (12/25/09):  Results 1 - 10 of about 1,720,000</a:t>
            </a:r>
          </a:p>
          <a:p>
            <a:r>
              <a:rPr lang="en-US" dirty="0" smtClean="0"/>
              <a:t>Searches related to software architecture</a:t>
            </a:r>
          </a:p>
          <a:p>
            <a:pPr lvl="1"/>
            <a:r>
              <a:rPr lang="en-US" dirty="0" smtClean="0"/>
              <a:t>Bing: free architecture software, 3D architecture software, architect design software, free home design software, floor plan design software, …</a:t>
            </a:r>
          </a:p>
          <a:p>
            <a:pPr lvl="1"/>
            <a:r>
              <a:rPr lang="en-US" dirty="0" smtClean="0"/>
              <a:t>Google: software architecture diagram, software architecture document, software architecture patterns, software design, enterprise architecture, system architecture , …</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D24A906B-00A5-4467-B2D4-3A12001B7DC6}" type="slidenum">
              <a:rPr lang="en-US"/>
              <a:pPr/>
              <a:t>70</a:t>
            </a:fld>
            <a:endParaRPr lang="en-US"/>
          </a:p>
        </p:txBody>
      </p:sp>
      <p:sp>
        <p:nvSpPr>
          <p:cNvPr id="418820" name="Rectangle 4"/>
          <p:cNvSpPr>
            <a:spLocks noGrp="1" noChangeArrowheads="1"/>
          </p:cNvSpPr>
          <p:nvPr>
            <p:ph type="title"/>
          </p:nvPr>
        </p:nvSpPr>
        <p:spPr/>
        <p:txBody>
          <a:bodyPr/>
          <a:lstStyle/>
          <a:p>
            <a:r>
              <a:rPr lang="en-US" dirty="0" smtClean="0"/>
              <a:t>Compilers I</a:t>
            </a:r>
            <a:endParaRPr lang="en-US" dirty="0"/>
          </a:p>
        </p:txBody>
      </p:sp>
      <p:sp>
        <p:nvSpPr>
          <p:cNvPr id="418821" name="Rectangle 5"/>
          <p:cNvSpPr>
            <a:spLocks noGrp="1" noChangeArrowheads="1"/>
          </p:cNvSpPr>
          <p:nvPr>
            <p:ph type="body" idx="1"/>
          </p:nvPr>
        </p:nvSpPr>
        <p:spPr/>
        <p:txBody>
          <a:bodyPr/>
          <a:lstStyle/>
          <a:p>
            <a:r>
              <a:rPr lang="en-US" dirty="0"/>
              <a:t>The first compilers had </a:t>
            </a:r>
            <a:r>
              <a:rPr lang="en-US" i="1" dirty="0"/>
              <a:t>ad hoc </a:t>
            </a:r>
            <a:r>
              <a:rPr lang="en-US" dirty="0"/>
              <a:t>designs</a:t>
            </a:r>
          </a:p>
          <a:p>
            <a:r>
              <a:rPr lang="en-US" dirty="0"/>
              <a:t>Over time, as a number of compilers were built, the designs became more structured</a:t>
            </a:r>
          </a:p>
          <a:p>
            <a:pPr lvl="1"/>
            <a:r>
              <a:rPr lang="en-US" dirty="0"/>
              <a:t>Experience yielded benefits</a:t>
            </a:r>
          </a:p>
          <a:p>
            <a:pPr lvl="2"/>
            <a:r>
              <a:rPr lang="en-US" dirty="0"/>
              <a:t>Compiler phases, symbol table, etc.</a:t>
            </a:r>
          </a:p>
          <a:p>
            <a:pPr lvl="1"/>
            <a:r>
              <a:rPr lang="en-US" dirty="0"/>
              <a:t>Plenty of theoretical advances</a:t>
            </a:r>
          </a:p>
          <a:p>
            <a:pPr lvl="2"/>
            <a:r>
              <a:rPr lang="en-US" dirty="0"/>
              <a:t>Finite state machines, parsing,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1926122D-8888-4D89-9103-4366D29D1DFF}" type="slidenum">
              <a:rPr lang="en-US"/>
              <a:pPr/>
              <a:t>71</a:t>
            </a:fld>
            <a:endParaRPr lang="en-US"/>
          </a:p>
        </p:txBody>
      </p:sp>
      <p:sp>
        <p:nvSpPr>
          <p:cNvPr id="419846" name="Rectangle 6"/>
          <p:cNvSpPr>
            <a:spLocks noGrp="1" noChangeArrowheads="1"/>
          </p:cNvSpPr>
          <p:nvPr>
            <p:ph type="title"/>
          </p:nvPr>
        </p:nvSpPr>
        <p:spPr/>
        <p:txBody>
          <a:bodyPr/>
          <a:lstStyle/>
          <a:p>
            <a:r>
              <a:rPr lang="en-US" dirty="0" smtClean="0"/>
              <a:t>Compilers </a:t>
            </a:r>
            <a:r>
              <a:rPr lang="en-US" dirty="0"/>
              <a:t>II</a:t>
            </a:r>
          </a:p>
        </p:txBody>
      </p:sp>
      <p:sp>
        <p:nvSpPr>
          <p:cNvPr id="419847" name="Rectangle 7"/>
          <p:cNvSpPr>
            <a:spLocks noGrp="1" noChangeArrowheads="1"/>
          </p:cNvSpPr>
          <p:nvPr>
            <p:ph type="body" idx="1"/>
          </p:nvPr>
        </p:nvSpPr>
        <p:spPr/>
        <p:txBody>
          <a:bodyPr>
            <a:normAutofit fontScale="92500" lnSpcReduction="10000"/>
          </a:bodyPr>
          <a:lstStyle/>
          <a:p>
            <a:pPr>
              <a:lnSpc>
                <a:spcPct val="90000"/>
              </a:lnSpc>
            </a:pPr>
            <a:r>
              <a:rPr lang="en-US" dirty="0"/>
              <a:t>Compilers are perhaps the best example of shared experience in design</a:t>
            </a:r>
          </a:p>
          <a:p>
            <a:pPr lvl="1">
              <a:lnSpc>
                <a:spcPct val="90000"/>
              </a:lnSpc>
            </a:pPr>
            <a:r>
              <a:rPr lang="en-US" dirty="0"/>
              <a:t>Lots of tools that capture common aspects</a:t>
            </a:r>
          </a:p>
          <a:p>
            <a:pPr lvl="1">
              <a:lnSpc>
                <a:spcPct val="90000"/>
              </a:lnSpc>
            </a:pPr>
            <a:r>
              <a:rPr lang="en-US" dirty="0"/>
              <a:t>Undergraduate courses build compilers</a:t>
            </a:r>
          </a:p>
          <a:p>
            <a:pPr lvl="1">
              <a:lnSpc>
                <a:spcPct val="90000"/>
              </a:lnSpc>
            </a:pPr>
            <a:r>
              <a:rPr lang="en-US" dirty="0"/>
              <a:t>Most compilers look pretty similar in structure</a:t>
            </a:r>
          </a:p>
          <a:p>
            <a:pPr>
              <a:lnSpc>
                <a:spcPct val="90000"/>
              </a:lnSpc>
            </a:pPr>
            <a:r>
              <a:rPr lang="en-US" dirty="0"/>
              <a:t>But we still don’t fully generate compilers</a:t>
            </a:r>
          </a:p>
          <a:p>
            <a:pPr lvl="1">
              <a:lnSpc>
                <a:spcPct val="90000"/>
              </a:lnSpc>
            </a:pPr>
            <a:r>
              <a:rPr lang="en-US" dirty="0"/>
              <a:t>Despite lots of effort and lots of money</a:t>
            </a:r>
          </a:p>
          <a:p>
            <a:pPr lvl="1">
              <a:lnSpc>
                <a:spcPct val="90000"/>
              </a:lnSpc>
            </a:pPr>
            <a:r>
              <a:rPr lang="en-US" dirty="0"/>
              <a:t>In any case, the code in compilers is often less clean than the designs</a:t>
            </a:r>
          </a:p>
          <a:p>
            <a:pPr>
              <a:lnSpc>
                <a:spcPct val="90000"/>
              </a:lnSpc>
            </a:pPr>
            <a:r>
              <a:rPr lang="en-US" dirty="0"/>
              <a:t>Despite this, the perception of a shared design gives leverage</a:t>
            </a:r>
          </a:p>
          <a:p>
            <a:pPr lvl="1">
              <a:lnSpc>
                <a:spcPct val="90000"/>
              </a:lnSpc>
            </a:pPr>
            <a:r>
              <a:rPr lang="en-US" dirty="0"/>
              <a:t>Communication among programmers</a:t>
            </a:r>
          </a:p>
          <a:p>
            <a:pPr lvl="1">
              <a:lnSpc>
                <a:spcPct val="90000"/>
              </a:lnSpc>
            </a:pPr>
            <a:r>
              <a:rPr lang="en-US" dirty="0"/>
              <a:t>Selected deviations can be explained more concisely and with clearer reasoning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481B3132-DEF9-4932-9D23-9B2FBEAB1661}" type="slidenum">
              <a:rPr lang="en-US"/>
              <a:pPr/>
              <a:t>72</a:t>
            </a:fld>
            <a:endParaRPr lang="en-US"/>
          </a:p>
        </p:txBody>
      </p:sp>
      <p:sp>
        <p:nvSpPr>
          <p:cNvPr id="788482" name="Rectangle 2"/>
          <p:cNvSpPr>
            <a:spLocks noGrp="1" noChangeArrowheads="1"/>
          </p:cNvSpPr>
          <p:nvPr>
            <p:ph type="title"/>
          </p:nvPr>
        </p:nvSpPr>
        <p:spPr/>
        <p:txBody>
          <a:bodyPr/>
          <a:lstStyle/>
          <a:p>
            <a:r>
              <a:rPr lang="en-US"/>
              <a:t>Examples of architectures</a:t>
            </a:r>
          </a:p>
        </p:txBody>
      </p:sp>
      <p:sp>
        <p:nvSpPr>
          <p:cNvPr id="788483" name="Rectangle 3"/>
          <p:cNvSpPr>
            <a:spLocks noGrp="1" noChangeArrowheads="1"/>
          </p:cNvSpPr>
          <p:nvPr>
            <p:ph type="body" idx="1"/>
          </p:nvPr>
        </p:nvSpPr>
        <p:spPr/>
        <p:txBody>
          <a:bodyPr/>
          <a:lstStyle/>
          <a:p>
            <a:pPr>
              <a:lnSpc>
                <a:spcPct val="90000"/>
              </a:lnSpc>
            </a:pPr>
            <a:r>
              <a:rPr lang="en-US" dirty="0"/>
              <a:t>Blackboard </a:t>
            </a:r>
          </a:p>
          <a:p>
            <a:pPr>
              <a:lnSpc>
                <a:spcPct val="90000"/>
              </a:lnSpc>
            </a:pPr>
            <a:r>
              <a:rPr lang="en-US" dirty="0"/>
              <a:t>Client-server </a:t>
            </a:r>
          </a:p>
          <a:p>
            <a:pPr>
              <a:lnSpc>
                <a:spcPct val="90000"/>
              </a:lnSpc>
            </a:pPr>
            <a:r>
              <a:rPr lang="en-US" dirty="0"/>
              <a:t>Database-centered architecture </a:t>
            </a:r>
          </a:p>
          <a:p>
            <a:pPr>
              <a:lnSpc>
                <a:spcPct val="90000"/>
              </a:lnSpc>
            </a:pPr>
            <a:r>
              <a:rPr lang="en-US" dirty="0"/>
              <a:t>Distributed computing </a:t>
            </a:r>
          </a:p>
          <a:p>
            <a:pPr>
              <a:lnSpc>
                <a:spcPct val="90000"/>
              </a:lnSpc>
            </a:pPr>
            <a:r>
              <a:rPr lang="en-US" dirty="0" smtClean="0"/>
              <a:t>Event-driven architecture </a:t>
            </a:r>
            <a:endParaRPr lang="en-US" dirty="0"/>
          </a:p>
          <a:p>
            <a:pPr>
              <a:lnSpc>
                <a:spcPct val="90000"/>
              </a:lnSpc>
            </a:pPr>
            <a:r>
              <a:rPr lang="en-US" dirty="0"/>
              <a:t>Peer-to-peer </a:t>
            </a:r>
          </a:p>
          <a:p>
            <a:pPr>
              <a:lnSpc>
                <a:spcPct val="90000"/>
              </a:lnSpc>
            </a:pPr>
            <a:r>
              <a:rPr lang="en-US" dirty="0"/>
              <a:t>Pipes and filters </a:t>
            </a:r>
          </a:p>
          <a:p>
            <a:pPr>
              <a:lnSpc>
                <a:spcPct val="90000"/>
              </a:lnSpc>
            </a:pPr>
            <a:r>
              <a:rPr lang="en-US" dirty="0" err="1"/>
              <a:t>Plugin</a:t>
            </a:r>
            <a:r>
              <a:rPr lang="en-US" dirty="0"/>
              <a:t> </a:t>
            </a:r>
          </a:p>
          <a:p>
            <a:pPr>
              <a:lnSpc>
                <a:spcPct val="90000"/>
              </a:lnSpc>
            </a:pPr>
            <a:r>
              <a:rPr lang="en-US" dirty="0"/>
              <a:t>Service-oriented architecture </a:t>
            </a:r>
          </a:p>
          <a:p>
            <a:pPr>
              <a:lnSpc>
                <a:spcPct val="90000"/>
              </a:lnSpc>
            </a:pPr>
            <a:r>
              <a:rPr lang="en-US" dirty="0"/>
              <a:t>Three-tier model</a:t>
            </a:r>
          </a:p>
          <a:p>
            <a:pPr>
              <a:lnSpc>
                <a:spcPct val="90000"/>
              </a:lnSpc>
            </a:pPr>
            <a:r>
              <a:rPr lang="en-US" dirty="0"/>
              <a:t>…</a:t>
            </a:r>
          </a:p>
          <a:p>
            <a:pPr>
              <a:lnSpc>
                <a:spcPct val="90000"/>
              </a:lnSpc>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8" name="Rectangle 4"/>
          <p:cNvSpPr>
            <a:spLocks noGrp="1" noChangeArrowheads="1"/>
          </p:cNvSpPr>
          <p:nvPr>
            <p:ph type="title"/>
          </p:nvPr>
        </p:nvSpPr>
        <p:spPr>
          <a:xfrm>
            <a:off x="685800" y="174175"/>
            <a:ext cx="7772400" cy="1143000"/>
          </a:xfrm>
        </p:spPr>
        <p:txBody>
          <a:bodyPr/>
          <a:lstStyle/>
          <a:p>
            <a:r>
              <a:rPr lang="en-US" sz="3200" dirty="0" smtClean="0"/>
              <a:t>Another motivation:</a:t>
            </a:r>
            <a:br>
              <a:rPr lang="en-US" sz="3200" dirty="0" smtClean="0"/>
            </a:br>
            <a:r>
              <a:rPr lang="en-US" sz="3200" dirty="0" smtClean="0"/>
              <a:t>architectural mismatch</a:t>
            </a:r>
            <a:endParaRPr lang="en-US" sz="3200" dirty="0"/>
          </a:p>
        </p:txBody>
      </p:sp>
      <p:sp>
        <p:nvSpPr>
          <p:cNvPr id="707589" name="Rectangle 5"/>
          <p:cNvSpPr>
            <a:spLocks noGrp="1" noChangeArrowheads="1"/>
          </p:cNvSpPr>
          <p:nvPr>
            <p:ph type="body" idx="1"/>
          </p:nvPr>
        </p:nvSpPr>
        <p:spPr/>
        <p:txBody>
          <a:bodyPr>
            <a:normAutofit fontScale="92500" lnSpcReduction="10000"/>
          </a:bodyPr>
          <a:lstStyle/>
          <a:p>
            <a:r>
              <a:rPr lang="en-US" dirty="0" err="1" smtClean="0"/>
              <a:t>Garlan</a:t>
            </a:r>
            <a:r>
              <a:rPr lang="en-US" dirty="0" smtClean="0"/>
              <a:t>, Allen, </a:t>
            </a:r>
            <a:r>
              <a:rPr lang="en-US" dirty="0" err="1" smtClean="0"/>
              <a:t>Ockerbloom</a:t>
            </a:r>
            <a:r>
              <a:rPr lang="en-US" dirty="0" smtClean="0"/>
              <a:t> tried to build a toolset to support software architecture definition from existing components</a:t>
            </a:r>
          </a:p>
          <a:p>
            <a:pPr lvl="1"/>
            <a:r>
              <a:rPr lang="en-US" dirty="0" smtClean="0"/>
              <a:t>OODB (OBST)</a:t>
            </a:r>
          </a:p>
          <a:p>
            <a:pPr lvl="1"/>
            <a:r>
              <a:rPr lang="en-US" dirty="0" smtClean="0"/>
              <a:t>graphical user interface toolkit (Interviews)</a:t>
            </a:r>
          </a:p>
          <a:p>
            <a:pPr lvl="1"/>
            <a:r>
              <a:rPr lang="en-US" dirty="0" smtClean="0"/>
              <a:t>RPC mechanism (MIG/Mach RPC)</a:t>
            </a:r>
          </a:p>
          <a:p>
            <a:pPr lvl="1"/>
            <a:r>
              <a:rPr lang="en-US" dirty="0" smtClean="0"/>
              <a:t>Event-based tool integration mechanism (</a:t>
            </a:r>
            <a:r>
              <a:rPr lang="en-US" dirty="0" err="1" smtClean="0"/>
              <a:t>Softbench</a:t>
            </a:r>
            <a:r>
              <a:rPr lang="en-US" dirty="0" smtClean="0"/>
              <a:t>)</a:t>
            </a:r>
          </a:p>
          <a:p>
            <a:r>
              <a:rPr lang="en-US" dirty="0" smtClean="0"/>
              <a:t>It went to hell in a hand-basket, not because the pieces didn’t work, but because they didn’t fit together</a:t>
            </a:r>
          </a:p>
          <a:p>
            <a:r>
              <a:rPr lang="en-US" dirty="0" smtClean="0"/>
              <a:t>Architectural Mismatch: Why Reuse Is So Hard.  IEEE Software (Nov. 1995)</a:t>
            </a:r>
          </a:p>
          <a:p>
            <a:pPr lvl="1"/>
            <a:r>
              <a:rPr lang="en-US" dirty="0" smtClean="0"/>
              <a:t>Reprised in July 2009: Architectural Mismatch: Why Reuse Is Still So Hard.</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4F46E5C6-D9C0-4828-89A2-08790F553F05}"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2" name="Rectangle 4"/>
          <p:cNvSpPr>
            <a:spLocks noGrp="1" noChangeArrowheads="1"/>
          </p:cNvSpPr>
          <p:nvPr>
            <p:ph type="title"/>
          </p:nvPr>
        </p:nvSpPr>
        <p:spPr/>
        <p:txBody>
          <a:bodyPr/>
          <a:lstStyle/>
          <a:p>
            <a:r>
              <a:rPr lang="en-US" smtClean="0"/>
              <a:t>Mismatches included</a:t>
            </a:r>
            <a:endParaRPr lang="en-US"/>
          </a:p>
        </p:txBody>
      </p:sp>
      <p:sp>
        <p:nvSpPr>
          <p:cNvPr id="708613" name="Rectangle 5"/>
          <p:cNvSpPr>
            <a:spLocks noGrp="1" noChangeArrowheads="1"/>
          </p:cNvSpPr>
          <p:nvPr>
            <p:ph type="body" idx="1"/>
          </p:nvPr>
        </p:nvSpPr>
        <p:spPr/>
        <p:txBody>
          <a:bodyPr>
            <a:normAutofit fontScale="92500" lnSpcReduction="10000"/>
          </a:bodyPr>
          <a:lstStyle/>
          <a:p>
            <a:r>
              <a:rPr lang="en-US" dirty="0" smtClean="0"/>
              <a:t>Excessive code size</a:t>
            </a:r>
          </a:p>
          <a:p>
            <a:r>
              <a:rPr lang="en-US" dirty="0" smtClean="0"/>
              <a:t>Poor performance</a:t>
            </a:r>
          </a:p>
          <a:p>
            <a:r>
              <a:rPr lang="en-US" dirty="0" smtClean="0"/>
              <a:t>Needed to modify out-of-the-box components (e.g., memory allocation)</a:t>
            </a:r>
          </a:p>
          <a:p>
            <a:r>
              <a:rPr lang="en-US" dirty="0" smtClean="0"/>
              <a:t>Error-prone construction process</a:t>
            </a:r>
          </a:p>
          <a:p>
            <a:r>
              <a:rPr lang="en-US" dirty="0" smtClean="0"/>
              <a:t>…</a:t>
            </a:r>
            <a:br>
              <a:rPr lang="en-US" dirty="0" smtClean="0"/>
            </a:br>
            <a:endParaRPr lang="en-US" dirty="0" smtClean="0"/>
          </a:p>
          <a:p>
            <a:r>
              <a:rPr lang="en-US" dirty="0" smtClean="0"/>
              <a:t>The claim is that many of the problems were of an architectural nature</a:t>
            </a:r>
          </a:p>
          <a:p>
            <a:pPr lvl="1"/>
            <a:r>
              <a:rPr lang="en-US" dirty="0" smtClean="0"/>
              <a:t>What assumptions are made, need they be made, etc.?</a:t>
            </a:r>
          </a:p>
          <a:p>
            <a:r>
              <a:rPr lang="en-US" dirty="0" smtClean="0"/>
              <a:t>With some forethought, many of these mismatches could, in principle, be avoided</a:t>
            </a:r>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8F6E3E31-E27C-47C5-918C-62102357673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4" name="Rectangle 1028"/>
          <p:cNvSpPr>
            <a:spLocks noGrp="1" noChangeArrowheads="1"/>
          </p:cNvSpPr>
          <p:nvPr>
            <p:ph type="title"/>
          </p:nvPr>
        </p:nvSpPr>
        <p:spPr/>
        <p:txBody>
          <a:bodyPr/>
          <a:lstStyle/>
          <a:p>
            <a:r>
              <a:rPr lang="en-US" sz="3200" dirty="0" smtClean="0"/>
              <a:t>Some classic definitions:</a:t>
            </a:r>
            <a:r>
              <a:rPr lang="en-US" sz="2400" dirty="0" smtClean="0"/>
              <a:t/>
            </a:r>
            <a:br>
              <a:rPr lang="en-US" sz="2400" dirty="0" smtClean="0"/>
            </a:br>
            <a:r>
              <a:rPr lang="en-US" sz="2400" dirty="0" smtClean="0"/>
              <a:t>http://www.sei.cmu.edu/architecture/definitions.html</a:t>
            </a:r>
            <a:endParaRPr lang="en-US" sz="2400" dirty="0"/>
          </a:p>
        </p:txBody>
      </p:sp>
      <p:sp>
        <p:nvSpPr>
          <p:cNvPr id="696325" name="Rectangle 1029"/>
          <p:cNvSpPr>
            <a:spLocks noGrp="1" noChangeArrowheads="1"/>
          </p:cNvSpPr>
          <p:nvPr>
            <p:ph type="body" idx="1"/>
          </p:nvPr>
        </p:nvSpPr>
        <p:spPr/>
        <p:txBody>
          <a:bodyPr>
            <a:normAutofit fontScale="85000" lnSpcReduction="20000"/>
          </a:bodyPr>
          <a:lstStyle/>
          <a:p>
            <a:r>
              <a:rPr lang="en-US" dirty="0" smtClean="0"/>
              <a:t>An architecture is the set of significant decisions about the organization of a software system, the selection of the structural elements and their interfaces by which the system is composed, together with their behavior as specified in the collaborations among those elements, the composition of these structural and behavioral elements into progressively larger subsystems, and the architectural style that guides this organization---these elements and their interfaces, their collaborations, and their composition [</a:t>
            </a:r>
            <a:r>
              <a:rPr lang="en-US" dirty="0" err="1" smtClean="0"/>
              <a:t>Booch</a:t>
            </a:r>
            <a:r>
              <a:rPr lang="en-US" dirty="0" smtClean="0"/>
              <a:t>, </a:t>
            </a:r>
            <a:r>
              <a:rPr lang="en-US" dirty="0" err="1" smtClean="0"/>
              <a:t>Rumbaugh</a:t>
            </a:r>
            <a:r>
              <a:rPr lang="en-US" dirty="0" smtClean="0"/>
              <a:t>, and Jacobson, 1999]</a:t>
            </a:r>
          </a:p>
          <a:p>
            <a:r>
              <a:rPr lang="en-US" dirty="0" smtClean="0"/>
              <a:t>The structure of the components of a program/system, their interrelationships, and principles and guidelines governing their design and evolution over time [Wolf and Perry].</a:t>
            </a:r>
          </a:p>
          <a:p>
            <a:r>
              <a:rPr lang="en-US" dirty="0" smtClean="0"/>
              <a:t>...an abstract system specification consisting primarily of functional components described in terms of their behaviors and interfaces and component-component interconnections [Hayes-Roth].</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5C7F41D1-D98B-43C1-BB7C-C83ECC3BF320}"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Rectangle 4"/>
          <p:cNvSpPr>
            <a:spLocks noGrp="1" noChangeArrowheads="1"/>
          </p:cNvSpPr>
          <p:nvPr>
            <p:ph type="title"/>
          </p:nvPr>
        </p:nvSpPr>
        <p:spPr/>
        <p:txBody>
          <a:bodyPr/>
          <a:lstStyle/>
          <a:p>
            <a:r>
              <a:rPr lang="en-US" smtClean="0"/>
              <a:t>Components and connectors</a:t>
            </a:r>
            <a:endParaRPr lang="en-US"/>
          </a:p>
        </p:txBody>
      </p:sp>
      <p:sp>
        <p:nvSpPr>
          <p:cNvPr id="422917" name="Rectangle 5"/>
          <p:cNvSpPr>
            <a:spLocks noGrp="1" noChangeArrowheads="1"/>
          </p:cNvSpPr>
          <p:nvPr>
            <p:ph type="body" idx="1"/>
          </p:nvPr>
        </p:nvSpPr>
        <p:spPr/>
        <p:txBody>
          <a:bodyPr>
            <a:normAutofit fontScale="92500" lnSpcReduction="10000"/>
          </a:bodyPr>
          <a:lstStyle/>
          <a:p>
            <a:r>
              <a:rPr lang="en-US" dirty="0" smtClean="0"/>
              <a:t>Software architectures are generally seen as comprising components and connectors</a:t>
            </a:r>
          </a:p>
          <a:p>
            <a:r>
              <a:rPr lang="en-US" dirty="0" smtClean="0"/>
              <a:t>Components define the basic computations comprising the system</a:t>
            </a:r>
          </a:p>
          <a:p>
            <a:pPr lvl="1"/>
            <a:r>
              <a:rPr lang="en-US" dirty="0" smtClean="0"/>
              <a:t>Abstract data types, filters, etc.</a:t>
            </a:r>
          </a:p>
          <a:p>
            <a:r>
              <a:rPr lang="en-US" dirty="0" smtClean="0"/>
              <a:t>Connectors define the interconnections between components</a:t>
            </a:r>
          </a:p>
          <a:p>
            <a:pPr lvl="1"/>
            <a:r>
              <a:rPr lang="en-US" dirty="0" smtClean="0"/>
              <a:t>Procedure call, event announcement, asynchronous message sends, etc.</a:t>
            </a:r>
          </a:p>
          <a:p>
            <a:r>
              <a:rPr lang="en-US" dirty="0" smtClean="0"/>
              <a:t>The line between them may be fuzzy at times</a:t>
            </a:r>
          </a:p>
          <a:p>
            <a:pPr lvl="1"/>
            <a:r>
              <a:rPr lang="en-US" dirty="0" smtClean="0"/>
              <a:t>Ex: A connector might (de)serialize data, but can it perform other, richer computations?  How about encryption/decryption?</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F481CDA3-024C-47A3-90A4-96E4A7147192}"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D20AA56F-62A0-4B1E-A4DE-B0983AA27958}" type="slidenum">
              <a:rPr lang="en-US"/>
              <a:pPr/>
              <a:t>77</a:t>
            </a:fld>
            <a:endParaRPr lang="en-US"/>
          </a:p>
        </p:txBody>
      </p:sp>
      <p:sp>
        <p:nvSpPr>
          <p:cNvPr id="423940" name="Rectangle 4"/>
          <p:cNvSpPr>
            <a:spLocks noGrp="1" noChangeArrowheads="1"/>
          </p:cNvSpPr>
          <p:nvPr>
            <p:ph type="title"/>
          </p:nvPr>
        </p:nvSpPr>
        <p:spPr/>
        <p:txBody>
          <a:bodyPr/>
          <a:lstStyle/>
          <a:p>
            <a:r>
              <a:rPr lang="en-US"/>
              <a:t>Architectural style</a:t>
            </a:r>
          </a:p>
        </p:txBody>
      </p:sp>
      <p:sp>
        <p:nvSpPr>
          <p:cNvPr id="423941" name="Rectangle 5"/>
          <p:cNvSpPr>
            <a:spLocks noGrp="1" noChangeArrowheads="1"/>
          </p:cNvSpPr>
          <p:nvPr>
            <p:ph type="body" idx="1"/>
          </p:nvPr>
        </p:nvSpPr>
        <p:spPr/>
        <p:txBody>
          <a:bodyPr/>
          <a:lstStyle/>
          <a:p>
            <a:pPr>
              <a:lnSpc>
                <a:spcPct val="90000"/>
              </a:lnSpc>
            </a:pPr>
            <a:r>
              <a:rPr lang="en-US"/>
              <a:t>Defines the vocabulary of components and connectors for a family (style)</a:t>
            </a:r>
          </a:p>
          <a:p>
            <a:pPr>
              <a:lnSpc>
                <a:spcPct val="90000"/>
              </a:lnSpc>
            </a:pPr>
            <a:r>
              <a:rPr lang="en-US"/>
              <a:t>Constraints on the elements and their combination</a:t>
            </a:r>
          </a:p>
          <a:p>
            <a:pPr lvl="1">
              <a:lnSpc>
                <a:spcPct val="90000"/>
              </a:lnSpc>
            </a:pPr>
            <a:r>
              <a:rPr lang="en-US"/>
              <a:t>Topological constraints (no cycles, register/announce relationships, etc.)</a:t>
            </a:r>
          </a:p>
          <a:p>
            <a:pPr lvl="1">
              <a:lnSpc>
                <a:spcPct val="90000"/>
              </a:lnSpc>
            </a:pPr>
            <a:r>
              <a:rPr lang="en-US"/>
              <a:t>Execution constraints (timing, etc.)</a:t>
            </a:r>
          </a:p>
          <a:p>
            <a:pPr>
              <a:lnSpc>
                <a:spcPct val="90000"/>
              </a:lnSpc>
            </a:pPr>
            <a:r>
              <a:rPr lang="en-US"/>
              <a:t>By choosing a style, one gets all the known properties of that style</a:t>
            </a:r>
          </a:p>
          <a:p>
            <a:pPr lvl="1">
              <a:lnSpc>
                <a:spcPct val="90000"/>
              </a:lnSpc>
            </a:pPr>
            <a:r>
              <a:rPr lang="en-US"/>
              <a:t>For any given architecture in that style</a:t>
            </a:r>
          </a:p>
          <a:p>
            <a:pPr>
              <a:lnSpc>
                <a:spcPct val="90000"/>
              </a:lnSpc>
            </a:pPr>
            <a:r>
              <a:rPr lang="en-US"/>
              <a:t>These properties can be quite broad</a:t>
            </a:r>
          </a:p>
          <a:p>
            <a:pPr lvl="1">
              <a:lnSpc>
                <a:spcPct val="90000"/>
              </a:lnSpc>
            </a:pPr>
            <a:r>
              <a:rPr lang="en-US"/>
              <a:t>Ex: performance, lack of deadlock, ease of making particular classes of changes, etc.</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smtClean="0"/>
              <a:t>Not just boxes and arrows</a:t>
            </a:r>
            <a:endParaRPr lang="en-US" dirty="0"/>
          </a:p>
        </p:txBody>
      </p:sp>
      <p:sp>
        <p:nvSpPr>
          <p:cNvPr id="424963" name="Rectangle 3"/>
          <p:cNvSpPr>
            <a:spLocks noGrp="1" noChangeArrowheads="1"/>
          </p:cNvSpPr>
          <p:nvPr>
            <p:ph type="body" idx="1"/>
          </p:nvPr>
        </p:nvSpPr>
        <p:spPr/>
        <p:txBody>
          <a:bodyPr/>
          <a:lstStyle/>
          <a:p>
            <a:r>
              <a:rPr lang="en-US" sz="2200" dirty="0" smtClean="0"/>
              <a:t>Consider pipes &amp; filters, for example (</a:t>
            </a:r>
            <a:r>
              <a:rPr lang="en-US" sz="2200" dirty="0" err="1" smtClean="0"/>
              <a:t>Garlan</a:t>
            </a:r>
            <a:r>
              <a:rPr lang="en-US" sz="2200" dirty="0" smtClean="0"/>
              <a:t> and Shaw)</a:t>
            </a:r>
          </a:p>
          <a:p>
            <a:pPr lvl="1"/>
            <a:r>
              <a:rPr lang="en-US" sz="2200" dirty="0" smtClean="0"/>
              <a:t>Pipes must compute local transformations</a:t>
            </a:r>
          </a:p>
          <a:p>
            <a:pPr lvl="1"/>
            <a:r>
              <a:rPr lang="en-US" sz="2200" dirty="0" smtClean="0"/>
              <a:t>Filters must not share state with other filters</a:t>
            </a:r>
          </a:p>
          <a:p>
            <a:pPr lvl="1"/>
            <a:r>
              <a:rPr lang="en-US" sz="2200" dirty="0" smtClean="0"/>
              <a:t>There must be no cycles</a:t>
            </a:r>
          </a:p>
          <a:p>
            <a:r>
              <a:rPr lang="en-US" sz="2200" dirty="0" smtClean="0"/>
              <a:t>If these constraints are not satisfied, it’s not a pipe &amp; filter system</a:t>
            </a:r>
          </a:p>
          <a:p>
            <a:pPr lvl="1"/>
            <a:r>
              <a:rPr lang="en-US" sz="2200" dirty="0" smtClean="0"/>
              <a:t>One can’t tell this from a picture</a:t>
            </a:r>
          </a:p>
          <a:p>
            <a:pPr lvl="1"/>
            <a:r>
              <a:rPr lang="en-US" sz="2200" dirty="0" smtClean="0"/>
              <a:t>One can formalize these constraints (we’ll come back to this next week)</a:t>
            </a:r>
            <a:endParaRPr lang="en-US" sz="2200" dirty="0"/>
          </a:p>
        </p:txBody>
      </p:sp>
      <p:sp>
        <p:nvSpPr>
          <p:cNvPr id="11" name="Date Placeholder 3"/>
          <p:cNvSpPr>
            <a:spLocks noGrp="1"/>
          </p:cNvSpPr>
          <p:nvPr>
            <p:ph type="dt" sz="half" idx="10"/>
          </p:nvPr>
        </p:nvSpPr>
        <p:spPr/>
        <p:txBody>
          <a:bodyPr/>
          <a:lstStyle/>
          <a:p>
            <a:r>
              <a:rPr lang="en-US" smtClean="0"/>
              <a:t>UW CSE P504</a:t>
            </a:r>
            <a:endParaRPr lang="en-US"/>
          </a:p>
        </p:txBody>
      </p:sp>
      <p:sp>
        <p:nvSpPr>
          <p:cNvPr id="12" name="Slide Number Placeholder 5"/>
          <p:cNvSpPr>
            <a:spLocks noGrp="1"/>
          </p:cNvSpPr>
          <p:nvPr>
            <p:ph type="sldNum" sz="quarter" idx="12"/>
          </p:nvPr>
        </p:nvSpPr>
        <p:spPr/>
        <p:txBody>
          <a:bodyPr/>
          <a:lstStyle/>
          <a:p>
            <a:fld id="{5DDF54AE-4814-4ECA-A186-5050A194CBF5}" type="slidenum">
              <a:rPr lang="en-US" smtClean="0"/>
              <a:pPr/>
              <a:t>78</a:t>
            </a:fld>
            <a:endParaRPr lang="en-US"/>
          </a:p>
        </p:txBody>
      </p:sp>
      <p:sp>
        <p:nvSpPr>
          <p:cNvPr id="424969" name="Rectangle 9"/>
          <p:cNvSpPr>
            <a:spLocks noChangeArrowheads="1"/>
          </p:cNvSpPr>
          <p:nvPr/>
        </p:nvSpPr>
        <p:spPr bwMode="auto">
          <a:xfrm>
            <a:off x="977030" y="5265740"/>
            <a:ext cx="1427967" cy="601799"/>
          </a:xfrm>
          <a:prstGeom prst="rect">
            <a:avLst/>
          </a:prstGeom>
          <a:solidFill>
            <a:schemeClr val="bg1"/>
          </a:solidFill>
          <a:ln w="12700">
            <a:solidFill>
              <a:schemeClr val="tx1"/>
            </a:solidFill>
            <a:miter lim="800000"/>
            <a:headEnd/>
            <a:tailEnd/>
          </a:ln>
          <a:effectLst/>
        </p:spPr>
        <p:txBody>
          <a:bodyPr wrap="none" lIns="90183" tIns="45090" rIns="90183" bIns="45090" anchor="ctr"/>
          <a:lstStyle/>
          <a:p>
            <a:pPr eaLnBrk="0" hangingPunct="0">
              <a:spcBef>
                <a:spcPct val="0"/>
              </a:spcBef>
            </a:pPr>
            <a:r>
              <a:rPr lang="en-US"/>
              <a:t>scan</a:t>
            </a:r>
          </a:p>
        </p:txBody>
      </p:sp>
      <p:sp>
        <p:nvSpPr>
          <p:cNvPr id="424970" name="Rectangle 10"/>
          <p:cNvSpPr>
            <a:spLocks noChangeArrowheads="1"/>
          </p:cNvSpPr>
          <p:nvPr/>
        </p:nvSpPr>
        <p:spPr bwMode="auto">
          <a:xfrm>
            <a:off x="2931090" y="5265740"/>
            <a:ext cx="1427967" cy="601799"/>
          </a:xfrm>
          <a:prstGeom prst="rect">
            <a:avLst/>
          </a:prstGeom>
          <a:solidFill>
            <a:schemeClr val="bg1"/>
          </a:solidFill>
          <a:ln w="12700">
            <a:solidFill>
              <a:schemeClr val="tx1"/>
            </a:solidFill>
            <a:miter lim="800000"/>
            <a:headEnd/>
            <a:tailEnd/>
          </a:ln>
          <a:effectLst/>
        </p:spPr>
        <p:txBody>
          <a:bodyPr wrap="none" lIns="90183" tIns="45090" rIns="90183" bIns="45090" anchor="ctr"/>
          <a:lstStyle/>
          <a:p>
            <a:pPr eaLnBrk="0" hangingPunct="0">
              <a:spcBef>
                <a:spcPct val="0"/>
              </a:spcBef>
            </a:pPr>
            <a:r>
              <a:rPr lang="en-US"/>
              <a:t>parse</a:t>
            </a:r>
          </a:p>
        </p:txBody>
      </p:sp>
      <p:sp>
        <p:nvSpPr>
          <p:cNvPr id="424971" name="Rectangle 11"/>
          <p:cNvSpPr>
            <a:spLocks noChangeArrowheads="1"/>
          </p:cNvSpPr>
          <p:nvPr/>
        </p:nvSpPr>
        <p:spPr bwMode="auto">
          <a:xfrm>
            <a:off x="4885151" y="5265740"/>
            <a:ext cx="1427967" cy="601799"/>
          </a:xfrm>
          <a:prstGeom prst="rect">
            <a:avLst/>
          </a:prstGeom>
          <a:solidFill>
            <a:schemeClr val="bg1"/>
          </a:solidFill>
          <a:ln w="12700">
            <a:solidFill>
              <a:schemeClr val="tx1"/>
            </a:solidFill>
            <a:miter lim="800000"/>
            <a:headEnd/>
            <a:tailEnd/>
          </a:ln>
          <a:effectLst/>
        </p:spPr>
        <p:txBody>
          <a:bodyPr wrap="none" lIns="90183" tIns="45090" rIns="90183" bIns="45090" anchor="ctr"/>
          <a:lstStyle/>
          <a:p>
            <a:pPr eaLnBrk="0" hangingPunct="0">
              <a:spcBef>
                <a:spcPct val="0"/>
              </a:spcBef>
            </a:pPr>
            <a:r>
              <a:rPr lang="en-US"/>
              <a:t>optimize</a:t>
            </a:r>
          </a:p>
        </p:txBody>
      </p:sp>
      <p:sp>
        <p:nvSpPr>
          <p:cNvPr id="424972" name="Rectangle 12"/>
          <p:cNvSpPr>
            <a:spLocks noChangeArrowheads="1"/>
          </p:cNvSpPr>
          <p:nvPr/>
        </p:nvSpPr>
        <p:spPr bwMode="auto">
          <a:xfrm>
            <a:off x="6839211" y="5265740"/>
            <a:ext cx="1427967" cy="601799"/>
          </a:xfrm>
          <a:prstGeom prst="rect">
            <a:avLst/>
          </a:prstGeom>
          <a:solidFill>
            <a:schemeClr val="bg1"/>
          </a:solidFill>
          <a:ln w="12700">
            <a:solidFill>
              <a:schemeClr val="tx1"/>
            </a:solidFill>
            <a:miter lim="800000"/>
            <a:headEnd/>
            <a:tailEnd/>
          </a:ln>
          <a:effectLst/>
        </p:spPr>
        <p:txBody>
          <a:bodyPr wrap="none" lIns="90183" tIns="45090" rIns="90183" bIns="45090" anchor="ctr"/>
          <a:lstStyle/>
          <a:p>
            <a:pPr eaLnBrk="0" hangingPunct="0">
              <a:spcBef>
                <a:spcPct val="0"/>
              </a:spcBef>
            </a:pPr>
            <a:r>
              <a:rPr lang="en-US"/>
              <a:t>generate</a:t>
            </a:r>
          </a:p>
        </p:txBody>
      </p:sp>
      <p:cxnSp>
        <p:nvCxnSpPr>
          <p:cNvPr id="424973" name="AutoShape 13"/>
          <p:cNvCxnSpPr>
            <a:cxnSpLocks noChangeShapeType="1"/>
            <a:stCxn id="424969" idx="3"/>
            <a:endCxn id="424970" idx="1"/>
          </p:cNvCxnSpPr>
          <p:nvPr/>
        </p:nvCxnSpPr>
        <p:spPr bwMode="auto">
          <a:xfrm>
            <a:off x="2404997" y="5566640"/>
            <a:ext cx="526093" cy="0"/>
          </a:xfrm>
          <a:prstGeom prst="straightConnector1">
            <a:avLst/>
          </a:prstGeom>
          <a:noFill/>
          <a:ln w="38100">
            <a:solidFill>
              <a:schemeClr val="tx1"/>
            </a:solidFill>
            <a:round/>
            <a:headEnd/>
            <a:tailEnd type="triangle" w="lg" len="sm"/>
          </a:ln>
          <a:effectLst/>
        </p:spPr>
      </p:cxnSp>
      <p:cxnSp>
        <p:nvCxnSpPr>
          <p:cNvPr id="424974" name="AutoShape 14"/>
          <p:cNvCxnSpPr>
            <a:cxnSpLocks noChangeShapeType="1"/>
          </p:cNvCxnSpPr>
          <p:nvPr/>
        </p:nvCxnSpPr>
        <p:spPr bwMode="auto">
          <a:xfrm>
            <a:off x="4359058" y="5566640"/>
            <a:ext cx="526093" cy="0"/>
          </a:xfrm>
          <a:prstGeom prst="straightConnector1">
            <a:avLst/>
          </a:prstGeom>
          <a:noFill/>
          <a:ln w="38100">
            <a:solidFill>
              <a:schemeClr val="tx1"/>
            </a:solidFill>
            <a:round/>
            <a:headEnd/>
            <a:tailEnd type="triangle" w="lg" len="sm"/>
          </a:ln>
          <a:effectLst/>
        </p:spPr>
      </p:cxnSp>
      <p:cxnSp>
        <p:nvCxnSpPr>
          <p:cNvPr id="424975" name="AutoShape 15"/>
          <p:cNvCxnSpPr>
            <a:cxnSpLocks noChangeShapeType="1"/>
          </p:cNvCxnSpPr>
          <p:nvPr/>
        </p:nvCxnSpPr>
        <p:spPr bwMode="auto">
          <a:xfrm>
            <a:off x="6313118" y="5566640"/>
            <a:ext cx="526093" cy="0"/>
          </a:xfrm>
          <a:prstGeom prst="straightConnector1">
            <a:avLst/>
          </a:prstGeom>
          <a:noFill/>
          <a:ln w="38100">
            <a:solidFill>
              <a:schemeClr val="tx1"/>
            </a:solidFill>
            <a:round/>
            <a:headEnd/>
            <a:tailEnd type="triangle" w="lg" len="sm"/>
          </a:ln>
          <a:effectLst/>
        </p:spPr>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2" name="Rectangle 1028"/>
          <p:cNvSpPr>
            <a:spLocks noGrp="1" noChangeArrowheads="1"/>
          </p:cNvSpPr>
          <p:nvPr>
            <p:ph type="title"/>
          </p:nvPr>
        </p:nvSpPr>
        <p:spPr/>
        <p:txBody>
          <a:bodyPr/>
          <a:lstStyle/>
          <a:p>
            <a:r>
              <a:rPr lang="en-US" smtClean="0"/>
              <a:t>Specializations</a:t>
            </a:r>
            <a:endParaRPr lang="en-US"/>
          </a:p>
        </p:txBody>
      </p:sp>
      <p:sp>
        <p:nvSpPr>
          <p:cNvPr id="432133" name="Rectangle 1029"/>
          <p:cNvSpPr>
            <a:spLocks noGrp="1" noChangeArrowheads="1"/>
          </p:cNvSpPr>
          <p:nvPr>
            <p:ph type="body" idx="1"/>
          </p:nvPr>
        </p:nvSpPr>
        <p:spPr/>
        <p:txBody>
          <a:bodyPr/>
          <a:lstStyle/>
          <a:p>
            <a:r>
              <a:rPr lang="en-US" smtClean="0"/>
              <a:t>Architectural styles can have specializations</a:t>
            </a:r>
          </a:p>
          <a:p>
            <a:pPr lvl="1"/>
            <a:r>
              <a:rPr lang="en-US" smtClean="0"/>
              <a:t>A pipeline might further constrain an architecture to a linear sequence of filters connected by pipes</a:t>
            </a:r>
          </a:p>
          <a:p>
            <a:pPr lvl="1"/>
            <a:r>
              <a:rPr lang="en-US" smtClean="0"/>
              <a:t>A pipeline would have all properties that the pipe &amp; filter style has, plus more</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5CBA2D8C-CFB8-41ED-AFC7-6184BF704707}"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175"/>
            <a:ext cx="7772400" cy="1143000"/>
          </a:xfrm>
        </p:spPr>
        <p:txBody>
          <a:bodyPr/>
          <a:lstStyle/>
          <a:p>
            <a:r>
              <a:rPr lang="en-US" dirty="0" smtClean="0"/>
              <a:t>Software architect (job title): </a:t>
            </a:r>
            <a:r>
              <a:rPr lang="en-US" sz="2800" dirty="0" smtClean="0"/>
              <a:t>monsters.com posted 60 days up to 12/29/09</a:t>
            </a:r>
            <a:endParaRPr lang="en-US" dirty="0"/>
          </a:p>
        </p:txBody>
      </p:sp>
      <p:sp>
        <p:nvSpPr>
          <p:cNvPr id="3" name="Content Placeholder 2"/>
          <p:cNvSpPr>
            <a:spLocks noGrp="1"/>
          </p:cNvSpPr>
          <p:nvPr>
            <p:ph sz="half" idx="1"/>
          </p:nvPr>
        </p:nvSpPr>
        <p:spPr/>
        <p:txBody>
          <a:bodyPr/>
          <a:lstStyle/>
          <a:p>
            <a:r>
              <a:rPr lang="en-US" sz="1600" dirty="0" smtClean="0"/>
              <a:t>Component Software</a:t>
            </a:r>
          </a:p>
          <a:p>
            <a:r>
              <a:rPr lang="en-US" sz="1600" dirty="0" smtClean="0"/>
              <a:t>CYBER-SECURITY</a:t>
            </a:r>
          </a:p>
          <a:p>
            <a:r>
              <a:rPr lang="en-US" sz="1600" dirty="0" smtClean="0"/>
              <a:t>E-Commerce</a:t>
            </a:r>
          </a:p>
          <a:p>
            <a:r>
              <a:rPr lang="en-US" sz="1600" dirty="0" smtClean="0"/>
              <a:t>Ethernet Switch</a:t>
            </a:r>
          </a:p>
          <a:p>
            <a:r>
              <a:rPr lang="en-US" sz="1600" dirty="0" smtClean="0"/>
              <a:t>GUI Software</a:t>
            </a:r>
          </a:p>
          <a:p>
            <a:r>
              <a:rPr lang="en-US" sz="1600" dirty="0" smtClean="0"/>
              <a:t>Perl Developer</a:t>
            </a:r>
          </a:p>
          <a:p>
            <a:r>
              <a:rPr lang="en-US" sz="1600" dirty="0" smtClean="0"/>
              <a:t>SDR</a:t>
            </a:r>
          </a:p>
          <a:p>
            <a:r>
              <a:rPr lang="en-US" sz="1600" dirty="0" smtClean="0"/>
              <a:t>Federal Health IT</a:t>
            </a:r>
          </a:p>
          <a:p>
            <a:r>
              <a:rPr lang="en-US" sz="1600" dirty="0" smtClean="0"/>
              <a:t>Senior Java Developer</a:t>
            </a:r>
          </a:p>
          <a:p>
            <a:r>
              <a:rPr lang="en-US" sz="1600" dirty="0" smtClean="0"/>
              <a:t>C#- C++ - P2P -...</a:t>
            </a:r>
          </a:p>
          <a:p>
            <a:r>
              <a:rPr lang="en-US" sz="1600" dirty="0" smtClean="0"/>
              <a:t>C/C++ - Algorithms</a:t>
            </a:r>
          </a:p>
          <a:p>
            <a:r>
              <a:rPr lang="en-US" sz="1600" dirty="0" smtClean="0"/>
              <a:t>Embedded Systems</a:t>
            </a:r>
          </a:p>
          <a:p>
            <a:r>
              <a:rPr lang="en-US" sz="1600" dirty="0" err="1" smtClean="0"/>
              <a:t>.Net</a:t>
            </a:r>
            <a:r>
              <a:rPr lang="en-US" sz="1600" dirty="0" smtClean="0"/>
              <a:t> - SQL Server</a:t>
            </a:r>
          </a:p>
          <a:p>
            <a:r>
              <a:rPr lang="en-US" sz="1600" dirty="0" smtClean="0"/>
              <a:t>Secure Design</a:t>
            </a:r>
          </a:p>
          <a:p>
            <a:r>
              <a:rPr lang="en-US" sz="1600" dirty="0" err="1" smtClean="0"/>
              <a:t>VMWare</a:t>
            </a:r>
            <a:endParaRPr lang="en-US" sz="1600" dirty="0" smtClean="0"/>
          </a:p>
          <a:p>
            <a:r>
              <a:rPr lang="en-US" sz="1600" dirty="0" smtClean="0"/>
              <a:t>Team Lead/Manager</a:t>
            </a:r>
          </a:p>
        </p:txBody>
      </p:sp>
      <p:sp>
        <p:nvSpPr>
          <p:cNvPr id="6" name="Content Placeholder 5"/>
          <p:cNvSpPr>
            <a:spLocks noGrp="1"/>
          </p:cNvSpPr>
          <p:nvPr>
            <p:ph sz="half" idx="2"/>
          </p:nvPr>
        </p:nvSpPr>
        <p:spPr/>
        <p:txBody>
          <a:bodyPr/>
          <a:lstStyle/>
          <a:p>
            <a:r>
              <a:rPr lang="en-US" sz="1600" dirty="0" err="1" smtClean="0"/>
              <a:t>Cognos</a:t>
            </a:r>
            <a:r>
              <a:rPr lang="en-US" sz="1600" dirty="0" smtClean="0"/>
              <a:t> TM1 Technical Architect</a:t>
            </a:r>
          </a:p>
          <a:p>
            <a:r>
              <a:rPr lang="en-US" sz="1600" dirty="0" smtClean="0"/>
              <a:t>Enterprise Architect</a:t>
            </a:r>
          </a:p>
          <a:p>
            <a:r>
              <a:rPr lang="en-US" sz="1600" dirty="0" smtClean="0"/>
              <a:t>Enterprise Software Architect - C# ..</a:t>
            </a:r>
          </a:p>
          <a:p>
            <a:r>
              <a:rPr lang="en-US" sz="1600" dirty="0" smtClean="0"/>
              <a:t>IT Architect - Software</a:t>
            </a:r>
          </a:p>
          <a:p>
            <a:r>
              <a:rPr lang="en-US" sz="1600" dirty="0" smtClean="0"/>
              <a:t>J2EE Architect</a:t>
            </a:r>
          </a:p>
          <a:p>
            <a:r>
              <a:rPr lang="en-US" sz="1600" dirty="0" smtClean="0"/>
              <a:t>.NET Architect</a:t>
            </a:r>
          </a:p>
          <a:p>
            <a:r>
              <a:rPr lang="en-US" sz="1600" dirty="0" smtClean="0"/>
              <a:t>Software Development &amp; Testing Architect</a:t>
            </a:r>
          </a:p>
          <a:p>
            <a:r>
              <a:rPr lang="en-US" sz="1600" dirty="0" smtClean="0"/>
              <a:t>Enterprise Architect</a:t>
            </a:r>
          </a:p>
          <a:p>
            <a:r>
              <a:rPr lang="en-US" sz="1600" dirty="0" err="1" smtClean="0"/>
              <a:t>Sharepoint</a:t>
            </a:r>
            <a:r>
              <a:rPr lang="en-US" sz="1600" dirty="0" smtClean="0"/>
              <a:t> Architect</a:t>
            </a:r>
          </a:p>
          <a:p>
            <a:r>
              <a:rPr lang="en-US" sz="1600" dirty="0" smtClean="0"/>
              <a:t>Software User Interface Architect</a:t>
            </a:r>
          </a:p>
          <a:p>
            <a:r>
              <a:rPr lang="en-US" sz="1600" dirty="0" smtClean="0"/>
              <a:t>Solution Architect w/Business Services</a:t>
            </a:r>
          </a:p>
          <a:p>
            <a:r>
              <a:rPr lang="en-US" sz="1600" dirty="0" smtClean="0"/>
              <a:t>Application Architect</a:t>
            </a:r>
          </a:p>
          <a:p>
            <a:r>
              <a:rPr lang="en-US" sz="1600" dirty="0" smtClean="0"/>
              <a:t>System/Software Engineer-Architect</a:t>
            </a:r>
          </a:p>
          <a:p>
            <a:r>
              <a:rPr lang="en-US" sz="1600" dirty="0" smtClean="0"/>
              <a:t>Web Architect</a:t>
            </a:r>
          </a:p>
        </p:txBody>
      </p:sp>
      <p:sp>
        <p:nvSpPr>
          <p:cNvPr id="4" name="Date Placeholder 3"/>
          <p:cNvSpPr>
            <a:spLocks noGrp="1"/>
          </p:cNvSpPr>
          <p:nvPr>
            <p:ph type="dt" sz="half" idx="10"/>
          </p:nvPr>
        </p:nvSpPr>
        <p:spPr/>
        <p:txBody>
          <a:bodyPr/>
          <a:lstStyle/>
          <a:p>
            <a:pPr>
              <a:defRPr/>
            </a:pPr>
            <a:r>
              <a:rPr lang="en-US" smtClean="0"/>
              <a:t>UW CSE P504</a:t>
            </a:r>
            <a:endParaRPr lang="en-US" dirty="0"/>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UW CSE P504</a:t>
            </a:r>
            <a:endParaRPr lang="en-US"/>
          </a:p>
        </p:txBody>
      </p:sp>
      <p:sp>
        <p:nvSpPr>
          <p:cNvPr id="7" name="Slide Number Placeholder 6"/>
          <p:cNvSpPr>
            <a:spLocks noGrp="1"/>
          </p:cNvSpPr>
          <p:nvPr>
            <p:ph type="sldNum" sz="quarter" idx="12"/>
          </p:nvPr>
        </p:nvSpPr>
        <p:spPr/>
        <p:txBody>
          <a:bodyPr/>
          <a:lstStyle/>
          <a:p>
            <a:fld id="{AEFB228E-042A-41FA-901C-38F3EDDD10E2}" type="slidenum">
              <a:rPr lang="en-US"/>
              <a:pPr/>
              <a:t>80</a:t>
            </a:fld>
            <a:endParaRPr lang="en-US"/>
          </a:p>
        </p:txBody>
      </p:sp>
      <p:sp>
        <p:nvSpPr>
          <p:cNvPr id="702466" name="Rectangle 2"/>
          <p:cNvSpPr>
            <a:spLocks noGrp="1" noChangeArrowheads="1"/>
          </p:cNvSpPr>
          <p:nvPr>
            <p:ph type="title"/>
          </p:nvPr>
        </p:nvSpPr>
        <p:spPr>
          <a:xfrm>
            <a:off x="685800" y="173409"/>
            <a:ext cx="7772400" cy="1144045"/>
          </a:xfrm>
        </p:spPr>
        <p:txBody>
          <a:bodyPr/>
          <a:lstStyle/>
          <a:p>
            <a:r>
              <a:rPr lang="en-US" dirty="0"/>
              <a:t>C2 Architecture:</a:t>
            </a:r>
            <a:br>
              <a:rPr lang="en-US" dirty="0"/>
            </a:br>
            <a:r>
              <a:rPr lang="en-US" sz="2400" dirty="0"/>
              <a:t>UC Irvine (Taylor et al.)</a:t>
            </a:r>
            <a:endParaRPr lang="en-US" sz="3200" dirty="0"/>
          </a:p>
        </p:txBody>
      </p:sp>
      <p:sp>
        <p:nvSpPr>
          <p:cNvPr id="702467" name="Rectangle 3"/>
          <p:cNvSpPr>
            <a:spLocks noGrp="1" noChangeArrowheads="1"/>
          </p:cNvSpPr>
          <p:nvPr>
            <p:ph type="body" sz="half" idx="1"/>
          </p:nvPr>
        </p:nvSpPr>
        <p:spPr/>
        <p:txBody>
          <a:bodyPr/>
          <a:lstStyle/>
          <a:p>
            <a:r>
              <a:rPr lang="en-US" sz="2000" dirty="0"/>
              <a:t>Based on generalization of a collection of designs of user interface </a:t>
            </a:r>
            <a:r>
              <a:rPr lang="en-US" sz="2000" dirty="0" smtClean="0"/>
              <a:t>systems </a:t>
            </a:r>
            <a:r>
              <a:rPr lang="en-US" sz="2000" dirty="0" smtClean="0">
                <a:hlinkClick r:id="rId3"/>
              </a:rPr>
              <a:t>http://www.ics.uci.edu/pub/c2/c2.html </a:t>
            </a:r>
            <a:endParaRPr lang="en-US" sz="2000" dirty="0"/>
          </a:p>
          <a:p>
            <a:r>
              <a:rPr lang="en-US" sz="2000" dirty="0"/>
              <a:t>Informally, a C2 architecture is a network of concurrent components linked together by </a:t>
            </a:r>
            <a:r>
              <a:rPr lang="en-US" sz="2000" dirty="0" smtClean="0"/>
              <a:t>connectors</a:t>
            </a:r>
            <a:endParaRPr lang="en-US" dirty="0"/>
          </a:p>
        </p:txBody>
      </p:sp>
      <p:pic>
        <p:nvPicPr>
          <p:cNvPr id="702468" name="Picture 4" descr="sw-arch-4"/>
          <p:cNvPicPr>
            <a:picLocks noChangeAspect="1" noChangeArrowheads="1"/>
          </p:cNvPicPr>
          <p:nvPr/>
        </p:nvPicPr>
        <p:blipFill>
          <a:blip r:embed="rId4" cstate="print"/>
          <a:srcRect/>
          <a:stretch>
            <a:fillRect/>
          </a:stretch>
        </p:blipFill>
        <p:spPr bwMode="auto">
          <a:xfrm>
            <a:off x="1716066" y="3436900"/>
            <a:ext cx="5711868" cy="29729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2" name="Rectangle 4"/>
          <p:cNvSpPr>
            <a:spLocks noGrp="1" noChangeArrowheads="1"/>
          </p:cNvSpPr>
          <p:nvPr>
            <p:ph type="title"/>
          </p:nvPr>
        </p:nvSpPr>
        <p:spPr/>
        <p:txBody>
          <a:bodyPr/>
          <a:lstStyle/>
          <a:p>
            <a:r>
              <a:rPr lang="en-US" smtClean="0"/>
              <a:t>C2 Composition</a:t>
            </a:r>
            <a:endParaRPr lang="en-US"/>
          </a:p>
        </p:txBody>
      </p:sp>
      <p:sp>
        <p:nvSpPr>
          <p:cNvPr id="703493" name="Rectangle 5"/>
          <p:cNvSpPr>
            <a:spLocks noGrp="1" noChangeArrowheads="1"/>
          </p:cNvSpPr>
          <p:nvPr>
            <p:ph type="body" idx="1"/>
          </p:nvPr>
        </p:nvSpPr>
        <p:spPr/>
        <p:txBody>
          <a:bodyPr/>
          <a:lstStyle/>
          <a:p>
            <a:r>
              <a:rPr lang="en-US" smtClean="0"/>
              <a:t>The top of a component may be connected to the bottom of a single connector </a:t>
            </a:r>
          </a:p>
          <a:p>
            <a:r>
              <a:rPr lang="en-US" smtClean="0"/>
              <a:t>The bottom of a component may be connected to the top of a single connector</a:t>
            </a:r>
          </a:p>
          <a:p>
            <a:r>
              <a:rPr lang="en-US" smtClean="0"/>
              <a:t>There is no bound on the number of components or connectors that may be attached to a single connector</a:t>
            </a:r>
          </a:p>
          <a:p>
            <a:r>
              <a:rPr lang="en-US" smtClean="0"/>
              <a:t>When two connectors are attached to each other, it must be from the bottom of one to the top of the other</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B281596A-5860-42A5-A2A1-0D1AB116153F}"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6" name="Rectangle 4"/>
          <p:cNvSpPr>
            <a:spLocks noGrp="1" noChangeArrowheads="1"/>
          </p:cNvSpPr>
          <p:nvPr>
            <p:ph type="title"/>
          </p:nvPr>
        </p:nvSpPr>
        <p:spPr/>
        <p:txBody>
          <a:bodyPr/>
          <a:lstStyle/>
          <a:p>
            <a:r>
              <a:rPr lang="en-US" smtClean="0"/>
              <a:t>C2 Communication</a:t>
            </a:r>
            <a:endParaRPr lang="en-US"/>
          </a:p>
        </p:txBody>
      </p:sp>
      <p:sp>
        <p:nvSpPr>
          <p:cNvPr id="704517" name="Rectangle 5"/>
          <p:cNvSpPr>
            <a:spLocks noGrp="1" noChangeArrowheads="1"/>
          </p:cNvSpPr>
          <p:nvPr>
            <p:ph type="body" idx="1"/>
          </p:nvPr>
        </p:nvSpPr>
        <p:spPr/>
        <p:txBody>
          <a:bodyPr>
            <a:normAutofit fontScale="92500" lnSpcReduction="10000"/>
          </a:bodyPr>
          <a:lstStyle/>
          <a:p>
            <a:r>
              <a:rPr lang="en-US" dirty="0" smtClean="0"/>
              <a:t>Solely by exchanging messages</a:t>
            </a:r>
          </a:p>
          <a:p>
            <a:r>
              <a:rPr lang="en-US" dirty="0" smtClean="0"/>
              <a:t>Each component has a top and bottom domain</a:t>
            </a:r>
          </a:p>
          <a:p>
            <a:pPr lvl="1"/>
            <a:r>
              <a:rPr lang="en-US" dirty="0" smtClean="0"/>
              <a:t>The top specifies the set of notifications to which a component responds, and the set of requests it emits upwards</a:t>
            </a:r>
          </a:p>
          <a:p>
            <a:pPr lvl="1"/>
            <a:r>
              <a:rPr lang="en-US" dirty="0" smtClean="0"/>
              <a:t>The bottom specifies the set of notifications that a component emits downwards and the set of requests to which it responds</a:t>
            </a:r>
          </a:p>
          <a:p>
            <a:r>
              <a:rPr lang="en-US" dirty="0" smtClean="0"/>
              <a:t>Central principle: limited visibility (substrate independence)</a:t>
            </a:r>
          </a:p>
          <a:p>
            <a:pPr lvl="1"/>
            <a:r>
              <a:rPr lang="en-US" dirty="0" smtClean="0"/>
              <a:t>A component within the hierarchy can only be aware of components “above” it and is completely unaware of the components “beneath” it</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899C86E5-FB67-43E8-A486-7A620F1512C2}"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coming later on?</a:t>
            </a:r>
            <a:endParaRPr lang="en-US" dirty="0"/>
          </a:p>
        </p:txBody>
      </p:sp>
      <p:sp>
        <p:nvSpPr>
          <p:cNvPr id="3" name="Content Placeholder 2"/>
          <p:cNvSpPr>
            <a:spLocks noGrp="1"/>
          </p:cNvSpPr>
          <p:nvPr>
            <p:ph idx="1"/>
          </p:nvPr>
        </p:nvSpPr>
        <p:spPr/>
        <p:txBody>
          <a:bodyPr/>
          <a:lstStyle/>
          <a:p>
            <a:r>
              <a:rPr lang="en-US" dirty="0" smtClean="0"/>
              <a:t>Design-based software architecture</a:t>
            </a:r>
          </a:p>
          <a:p>
            <a:pPr lvl="1"/>
            <a:r>
              <a:rPr lang="en-US" dirty="0" smtClean="0"/>
              <a:t>Formal reasoning (WRIGHT, etc.)</a:t>
            </a:r>
          </a:p>
          <a:p>
            <a:pPr lvl="1"/>
            <a:r>
              <a:rPr lang="en-US" dirty="0" smtClean="0"/>
              <a:t>Static vs. dynamic architectures</a:t>
            </a:r>
          </a:p>
          <a:p>
            <a:r>
              <a:rPr lang="en-US" dirty="0" smtClean="0"/>
              <a:t>Property-based software architecture</a:t>
            </a:r>
          </a:p>
          <a:p>
            <a:pPr lvl="1"/>
            <a:r>
              <a:rPr lang="en-US" dirty="0" smtClean="0"/>
              <a:t>Autonomic systems</a:t>
            </a:r>
          </a:p>
          <a:p>
            <a:pPr lvl="1"/>
            <a:r>
              <a:rPr lang="en-US" dirty="0" smtClean="0"/>
              <a:t>Relationship to model-based design</a:t>
            </a:r>
          </a:p>
          <a:p>
            <a:pPr lvl="1"/>
            <a:r>
              <a:rPr lang="en-US" dirty="0" smtClean="0"/>
              <a:t>Examples from automotive or related domains</a:t>
            </a:r>
          </a:p>
          <a:p>
            <a:r>
              <a:rPr lang="en-US" dirty="0" smtClean="0"/>
              <a:t>Inspiration from biological systems … and an example in some depth</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third topic…</a:t>
            </a:r>
            <a:endParaRPr lang="en-US" dirty="0"/>
          </a:p>
        </p:txBody>
      </p:sp>
      <p:sp>
        <p:nvSpPr>
          <p:cNvPr id="3" name="Content Placeholder 2"/>
          <p:cNvSpPr>
            <a:spLocks noGrp="1"/>
          </p:cNvSpPr>
          <p:nvPr>
            <p:ph idx="1"/>
          </p:nvPr>
        </p:nvSpPr>
        <p:spPr/>
        <p:txBody>
          <a:bodyPr/>
          <a:lstStyle/>
          <a:p>
            <a:r>
              <a:rPr lang="en-US" dirty="0" smtClean="0"/>
              <a:t>…after architecture and tools?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endParaRPr lang="en-US" sz="3200"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(wildly incomplete) history</a:t>
            </a:r>
            <a:endParaRPr lang="en-US" dirty="0"/>
          </a:p>
        </p:txBody>
      </p:sp>
      <p:sp>
        <p:nvSpPr>
          <p:cNvPr id="9" name="Content Placeholder 8"/>
          <p:cNvSpPr>
            <a:spLocks noGrp="1"/>
          </p:cNvSpPr>
          <p:nvPr>
            <p:ph idx="1"/>
          </p:nvPr>
        </p:nvSpPr>
        <p:spPr/>
        <p:txBody>
          <a:bodyPr/>
          <a:lstStyle/>
          <a:p>
            <a:r>
              <a:rPr lang="en-US" sz="2000" dirty="0" smtClean="0"/>
              <a:t>Peter </a:t>
            </a:r>
            <a:r>
              <a:rPr lang="en-US" sz="2000" dirty="0" err="1" smtClean="0"/>
              <a:t>Naur</a:t>
            </a:r>
            <a:r>
              <a:rPr lang="en-US" sz="2000" dirty="0" smtClean="0"/>
              <a:t> @ 1968 NATO conference</a:t>
            </a:r>
          </a:p>
          <a:p>
            <a:r>
              <a:rPr lang="en-US" sz="2000" i="1" dirty="0" smtClean="0"/>
              <a:t>“…</a:t>
            </a:r>
            <a:r>
              <a:rPr lang="en-US" sz="2000" dirty="0" smtClean="0"/>
              <a:t>software designers are in a similar position to architects and civil engineers, particularly those concerned with the design of large heterogeneous constructions, such as towns and industrial plants. It therefore seems natural that we should turn to these subjects for ideas about how to attack the design problem. As one single example of such a source of ideas I would like to mention: Christopher Alexander: </a:t>
            </a:r>
            <a:r>
              <a:rPr lang="en-US" sz="2000" i="1" dirty="0" smtClean="0"/>
              <a:t>Notes on the Synthesis of </a:t>
            </a:r>
            <a:r>
              <a:rPr lang="nn-NO" sz="2000" i="1" dirty="0" smtClean="0"/>
              <a:t>Form (Harvard Univ. Press, 1964)”</a:t>
            </a:r>
            <a:endParaRPr lang="en-US" sz="2000" dirty="0" smtClean="0"/>
          </a:p>
          <a:p>
            <a:pPr>
              <a:buNone/>
            </a:pPr>
            <a:endParaRPr lang="en-US" sz="20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EXPORTGUID" val="c277c859-9be9-4de8-bab1-ca624545c986"/>
</p:tagLst>
</file>

<file path=ppt/theme/theme1.xml><?xml version="1.0" encoding="utf-8"?>
<a:theme xmlns:a="http://schemas.openxmlformats.org/drawingml/2006/main" name="dan_design_template">
  <a:themeElements>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28985</TotalTime>
  <Words>16830</Words>
  <Application>Microsoft Office PowerPoint</Application>
  <PresentationFormat>On-screen Show (4:3)</PresentationFormat>
  <Paragraphs>3173</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dan_design_template</vt:lpstr>
      <vt:lpstr>CSEP504: Advanced topics in software systems</vt:lpstr>
      <vt:lpstr>Software engineering in the PMP</vt:lpstr>
      <vt:lpstr>Course goals</vt:lpstr>
      <vt:lpstr>But wait!  That was CSEP503!</vt:lpstr>
      <vt:lpstr>Staff</vt:lpstr>
      <vt:lpstr>“Software architecture”</vt:lpstr>
      <vt:lpstr>“Software architecture”</vt:lpstr>
      <vt:lpstr>Software architect (job title): monsters.com posted 60 days up to 12/29/09</vt:lpstr>
      <vt:lpstr>Some (wildly incomplete) history</vt:lpstr>
      <vt:lpstr>R. Fennell. Multiprocess Software Architecture for AI Problem Solving</vt:lpstr>
      <vt:lpstr>Wulf, W. A.  Reliable hardware-software architecture</vt:lpstr>
      <vt:lpstr>The Dorado Smalltalk-80 Implementation: Hardware Architecture's Impact on Software Architecture</vt:lpstr>
      <vt:lpstr>White, J. R., Booth, T. L., Towards an engineering approach to software design</vt:lpstr>
      <vt:lpstr>Scott, L. R., An engineering methodology for presenting software functional architecture.</vt:lpstr>
      <vt:lpstr>D. J. Mishelevich et al.. Application development system: The software architecture of the IBM Health Care Support/DL/I-Patient Care System</vt:lpstr>
      <vt:lpstr>D.L. Weller et al. Software architecture for graphical interaction</vt:lpstr>
      <vt:lpstr>Sandewall, E., et al., Software architecture based on communicating residential environments.</vt:lpstr>
      <vt:lpstr>Lawson, D., A New Software Architecture for Switching Systems</vt:lpstr>
      <vt:lpstr>P. E. Satterlee, Jr., H. L. Martin, J. N. Herndon.  CONTROL SOFTWARE ARCHITECTURE AND OPERATING MODES OF THE MODEL M-2 MAINTENANCE SYSTEM</vt:lpstr>
      <vt:lpstr>Slide 20</vt:lpstr>
      <vt:lpstr>Two categories: very soft distinction</vt:lpstr>
      <vt:lpstr>Software architecture: design-oriented</vt:lpstr>
      <vt:lpstr>Software design: a fast history</vt:lpstr>
      <vt:lpstr>Characteristics of software design</vt:lpstr>
      <vt:lpstr>Complexity</vt:lpstr>
      <vt:lpstr>Continuous &amp; iterative</vt:lpstr>
      <vt:lpstr>Broad solution space</vt:lpstr>
      <vt:lpstr>Criteria for success include…</vt:lpstr>
      <vt:lpstr>Conceptual integrity</vt:lpstr>
      <vt:lpstr>“Internal” criteria for success include</vt:lpstr>
      <vt:lpstr>Cohesion</vt:lpstr>
      <vt:lpstr>Coupling</vt:lpstr>
      <vt:lpstr>Complexity</vt:lpstr>
      <vt:lpstr>Correctness</vt:lpstr>
      <vt:lpstr>Correspondence</vt:lpstr>
      <vt:lpstr>Defining structure</vt:lpstr>
      <vt:lpstr>Structured programming</vt:lpstr>
      <vt:lpstr>Functional decomposition I</vt:lpstr>
      <vt:lpstr>Functional decomposition II</vt:lpstr>
      <vt:lpstr>Interlude: it’s all about you!</vt:lpstr>
      <vt:lpstr>A shift to a focus on change Parnas CACM 1972</vt:lpstr>
      <vt:lpstr>Accommodating change</vt:lpstr>
      <vt:lpstr>Information hiding</vt:lpstr>
      <vt:lpstr>Basics of information hiding</vt:lpstr>
      <vt:lpstr>Outstanding questions</vt:lpstr>
      <vt:lpstr>Information Hiding and OO</vt:lpstr>
      <vt:lpstr>Layering</vt:lpstr>
      <vt:lpstr>The uses(A,B) relation</vt:lpstr>
      <vt:lpstr>Modules and layers are orthogonal</vt:lpstr>
      <vt:lpstr>Implicit invocation: event-based design</vt:lpstr>
      <vt:lpstr>Dijkstra reprise: static ~ dynamic</vt:lpstr>
      <vt:lpstr>Aspect-oriented design</vt:lpstr>
      <vt:lpstr>Poor client performance often leads to…</vt:lpstr>
      <vt:lpstr>Open implementation</vt:lpstr>
      <vt:lpstr>Leap to aspect-oriented design Slides modified from Kiczales</vt:lpstr>
      <vt:lpstr>Good (better) modularity</vt:lpstr>
      <vt:lpstr>Accounts of aspect-orientation</vt:lpstr>
      <vt:lpstr>AspectJ: sketch of an example</vt:lpstr>
      <vt:lpstr>Administrivia</vt:lpstr>
      <vt:lpstr>Expected work</vt:lpstr>
      <vt:lpstr>Structured reports I</vt:lpstr>
      <vt:lpstr>Structured reports II</vt:lpstr>
      <vt:lpstr>State-of-the-research reports</vt:lpstr>
      <vt:lpstr>Class participation</vt:lpstr>
      <vt:lpstr>From software design to architecture</vt:lpstr>
      <vt:lpstr>Software Architecture</vt:lpstr>
      <vt:lpstr>Two primary objectives</vt:lpstr>
      <vt:lpstr>Box-and-arrow diagrams: taken from the web without attribution</vt:lpstr>
      <vt:lpstr>These diagrams have value</vt:lpstr>
      <vt:lpstr>Compilers I</vt:lpstr>
      <vt:lpstr>Compilers II</vt:lpstr>
      <vt:lpstr>Examples of architectures</vt:lpstr>
      <vt:lpstr>Another motivation: architectural mismatch</vt:lpstr>
      <vt:lpstr>Mismatches included</vt:lpstr>
      <vt:lpstr>Some classic definitions: http://www.sei.cmu.edu/architecture/definitions.html</vt:lpstr>
      <vt:lpstr>Components and connectors</vt:lpstr>
      <vt:lpstr>Architectural style</vt:lpstr>
      <vt:lpstr>Not just boxes and arrows</vt:lpstr>
      <vt:lpstr>Specializations</vt:lpstr>
      <vt:lpstr>C2 Architecture: UC Irvine (Taylor et al.)</vt:lpstr>
      <vt:lpstr>C2 Composition</vt:lpstr>
      <vt:lpstr>C2 Communication</vt:lpstr>
      <vt:lpstr>What’s coming later on?</vt:lpstr>
      <vt:lpstr>Suggestions for third topic…</vt:lpstr>
      <vt:lpstr>Questions?</vt:lpstr>
    </vt:vector>
  </TitlesOfParts>
  <Company>_x0008_ᖤ]皤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CSE401 Introduction to Compiler Construction</dc:title>
  <dc:creator>Larry Snyder</dc:creator>
  <cp:lastModifiedBy>Fred Videon</cp:lastModifiedBy>
  <cp:revision>1450</cp:revision>
  <dcterms:created xsi:type="dcterms:W3CDTF">2005-03-28T18:45:14Z</dcterms:created>
  <dcterms:modified xsi:type="dcterms:W3CDTF">2010-01-05T00:02:20Z</dcterms:modified>
</cp:coreProperties>
</file>